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346" r:id="rId2"/>
    <p:sldId id="389" r:id="rId3"/>
    <p:sldId id="348" r:id="rId4"/>
    <p:sldId id="347" r:id="rId5"/>
    <p:sldId id="358" r:id="rId6"/>
    <p:sldId id="377" r:id="rId7"/>
    <p:sldId id="378" r:id="rId8"/>
    <p:sldId id="386" r:id="rId9"/>
    <p:sldId id="383" r:id="rId10"/>
    <p:sldId id="372" r:id="rId11"/>
    <p:sldId id="349" r:id="rId12"/>
    <p:sldId id="350" r:id="rId13"/>
    <p:sldId id="351" r:id="rId14"/>
    <p:sldId id="384" r:id="rId15"/>
    <p:sldId id="379" r:id="rId16"/>
    <p:sldId id="352" r:id="rId17"/>
    <p:sldId id="373" r:id="rId18"/>
    <p:sldId id="354" r:id="rId19"/>
    <p:sldId id="355" r:id="rId20"/>
    <p:sldId id="374" r:id="rId21"/>
    <p:sldId id="388" r:id="rId22"/>
    <p:sldId id="380" r:id="rId23"/>
    <p:sldId id="357" r:id="rId24"/>
    <p:sldId id="359" r:id="rId25"/>
    <p:sldId id="360" r:id="rId26"/>
    <p:sldId id="361" r:id="rId27"/>
    <p:sldId id="362" r:id="rId28"/>
    <p:sldId id="366" r:id="rId29"/>
    <p:sldId id="385" r:id="rId30"/>
    <p:sldId id="367" r:id="rId31"/>
    <p:sldId id="368" r:id="rId32"/>
    <p:sldId id="369" r:id="rId33"/>
    <p:sldId id="370" r:id="rId34"/>
    <p:sldId id="371" r:id="rId35"/>
    <p:sldId id="387" r:id="rId36"/>
    <p:sldId id="382"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9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02E"/>
    <a:srgbClr val="474747"/>
    <a:srgbClr val="EA8F00"/>
    <a:srgbClr val="940C72"/>
    <a:srgbClr val="241866"/>
    <a:srgbClr val="FBFBFD"/>
    <a:srgbClr val="FCFCFD"/>
    <a:srgbClr val="FDFDFD"/>
    <a:srgbClr val="FFFFFF"/>
    <a:srgbClr val="FEF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82" autoAdjust="0"/>
    <p:restoredTop sz="50000" autoAdjust="0"/>
  </p:normalViewPr>
  <p:slideViewPr>
    <p:cSldViewPr snapToObjects="1">
      <p:cViewPr varScale="1">
        <p:scale>
          <a:sx n="77" d="100"/>
          <a:sy n="77" d="100"/>
        </p:scale>
        <p:origin x="552" y="72"/>
      </p:cViewPr>
      <p:guideLst>
        <p:guide orient="horz" pos="1619"/>
        <p:guide pos="2956"/>
      </p:guideLst>
    </p:cSldViewPr>
  </p:slideViewPr>
  <p:outlineViewPr>
    <p:cViewPr>
      <p:scale>
        <a:sx n="33" d="100"/>
        <a:sy n="33" d="100"/>
      </p:scale>
      <p:origin x="0" y="-2640"/>
    </p:cViewPr>
  </p:outlineViewPr>
  <p:notesTextViewPr>
    <p:cViewPr>
      <p:scale>
        <a:sx n="100" d="100"/>
        <a:sy n="100" d="100"/>
      </p:scale>
      <p:origin x="0" y="0"/>
    </p:cViewPr>
  </p:notesTextViewPr>
  <p:sorterViewPr>
    <p:cViewPr>
      <p:scale>
        <a:sx n="162" d="100"/>
        <a:sy n="162" d="100"/>
      </p:scale>
      <p:origin x="0" y="-31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460324-399B-E044-B7AB-24BBE3670693}" type="datetimeFigureOut">
              <a:rPr lang="nl-NL" smtClean="0"/>
              <a:t>10-1-2018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39251E-53F1-FC41-8C35-4A7AA1F42D14}" type="slidenum">
              <a:rPr lang="nl-NL" smtClean="0"/>
              <a:t>‹#›</a:t>
            </a:fld>
            <a:endParaRPr lang="nl-NL"/>
          </a:p>
        </p:txBody>
      </p:sp>
    </p:spTree>
    <p:extLst>
      <p:ext uri="{BB962C8B-B14F-4D97-AF65-F5344CB8AC3E}">
        <p14:creationId xmlns:p14="http://schemas.microsoft.com/office/powerpoint/2010/main" val="24129165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226358-5A07-BF4D-A2AB-14C0FB991A39}" type="datetimeFigureOut">
              <a:rPr lang="en-US" smtClean="0"/>
              <a:t>1/10/2018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E482-F2E1-AE4E-B7AD-A6CBD907DFA8}" type="slidenum">
              <a:rPr lang="en-US" smtClean="0"/>
              <a:t>‹#›</a:t>
            </a:fld>
            <a:endParaRPr lang="en-US"/>
          </a:p>
        </p:txBody>
      </p:sp>
    </p:spTree>
    <p:extLst>
      <p:ext uri="{BB962C8B-B14F-4D97-AF65-F5344CB8AC3E}">
        <p14:creationId xmlns:p14="http://schemas.microsoft.com/office/powerpoint/2010/main" val="30716871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8</a:t>
            </a:fld>
            <a:endParaRPr lang="en-US"/>
          </a:p>
        </p:txBody>
      </p:sp>
    </p:spTree>
    <p:extLst>
      <p:ext uri="{BB962C8B-B14F-4D97-AF65-F5344CB8AC3E}">
        <p14:creationId xmlns:p14="http://schemas.microsoft.com/office/powerpoint/2010/main" val="84103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28</a:t>
            </a:fld>
            <a:endParaRPr lang="en-US"/>
          </a:p>
        </p:txBody>
      </p:sp>
    </p:spTree>
    <p:extLst>
      <p:ext uri="{BB962C8B-B14F-4D97-AF65-F5344CB8AC3E}">
        <p14:creationId xmlns:p14="http://schemas.microsoft.com/office/powerpoint/2010/main" val="234468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marL="1472184" indent="-274320">
              <a:spcBef>
                <a:spcPts val="576"/>
              </a:spcBef>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5316518" y="4772268"/>
            <a:ext cx="2895600" cy="273844"/>
          </a:xfrm>
          <a:prstGeom prst="rect">
            <a:avLst/>
          </a:prstGeom>
        </p:spPr>
        <p:txBody>
          <a:bodyPr vert="horz" lIns="91440" tIns="45720" rIns="91440" bIns="45720" rtlCol="0" anchor="ctr"/>
          <a:lstStyle>
            <a:lvl1pPr algn="r">
              <a:defRPr sz="900">
                <a:solidFill>
                  <a:schemeClr val="bg1">
                    <a:lumMod val="50000"/>
                  </a:schemeClr>
                </a:solidFill>
              </a:defRPr>
            </a:lvl1pPr>
          </a:lstStyle>
          <a:p>
            <a:r>
              <a:rPr lang="en-US" dirty="0"/>
              <a:t>Title of presentation</a:t>
            </a:r>
          </a:p>
        </p:txBody>
      </p:sp>
      <p:sp>
        <p:nvSpPr>
          <p:cNvPr id="8" name="Slide Number Placeholder 5"/>
          <p:cNvSpPr>
            <a:spLocks noGrp="1"/>
          </p:cNvSpPr>
          <p:nvPr>
            <p:ph type="sldNum" sz="quarter" idx="4"/>
          </p:nvPr>
        </p:nvSpPr>
        <p:spPr>
          <a:xfrm>
            <a:off x="8222785" y="4772268"/>
            <a:ext cx="489671" cy="273844"/>
          </a:xfrm>
          <a:prstGeom prst="rect">
            <a:avLst/>
          </a:prstGeom>
        </p:spPr>
        <p:txBody>
          <a:bodyPr vert="horz" lIns="91440" tIns="45720" rIns="91440" bIns="45720" rtlCol="0" anchor="ctr"/>
          <a:lstStyle>
            <a:lvl1pPr algn="r">
              <a:defRPr sz="900">
                <a:solidFill>
                  <a:schemeClr val="tx2"/>
                </a:solidFill>
              </a:defRPr>
            </a:lvl1pPr>
          </a:lstStyle>
          <a:p>
            <a:fld id="{C3C3236D-FB65-584A-8227-5A449D06E62A}" type="slidenum">
              <a:rPr lang="en-US" smtClean="0"/>
              <a:pPr/>
              <a:t>‹#›</a:t>
            </a:fld>
            <a:endParaRPr lang="en-US" dirty="0"/>
          </a:p>
        </p:txBody>
      </p:sp>
    </p:spTree>
    <p:extLst>
      <p:ext uri="{BB962C8B-B14F-4D97-AF65-F5344CB8AC3E}">
        <p14:creationId xmlns:p14="http://schemas.microsoft.com/office/powerpoint/2010/main" val="191181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t="11826" b="13107"/>
          <a:stretch/>
        </p:blipFill>
        <p:spPr>
          <a:xfrm>
            <a:off x="457200" y="-4572"/>
            <a:ext cx="8686800" cy="5148072"/>
          </a:xfrm>
          <a:prstGeom prst="rect">
            <a:avLst/>
          </a:prstGeom>
        </p:spPr>
      </p:pic>
      <p:sp>
        <p:nvSpPr>
          <p:cNvPr id="20" name="Rectangle 13"/>
          <p:cNvSpPr/>
          <p:nvPr userDrawn="1"/>
        </p:nvSpPr>
        <p:spPr>
          <a:xfrm>
            <a:off x="2514603" y="3503087"/>
            <a:ext cx="2743200" cy="1051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8"/>
          <p:cNvSpPr/>
          <p:nvPr userDrawn="1"/>
        </p:nvSpPr>
        <p:spPr>
          <a:xfrm>
            <a:off x="3" y="1737360"/>
            <a:ext cx="3886200" cy="20574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364266" y="1886582"/>
            <a:ext cx="3352601" cy="1143000"/>
          </a:xfrm>
        </p:spPr>
        <p:txBody>
          <a:bodyPr anchor="t">
            <a:noAutofit/>
          </a:bodyPr>
          <a:lstStyle>
            <a:lvl1pPr>
              <a:defRPr sz="2800" b="0">
                <a:solidFill>
                  <a:schemeClr val="bg1"/>
                </a:solidFill>
              </a:defRPr>
            </a:lvl1pPr>
          </a:lstStyle>
          <a:p>
            <a:r>
              <a:rPr lang="en-US" dirty="0"/>
              <a:t>Click to edit Master title style</a:t>
            </a:r>
          </a:p>
        </p:txBody>
      </p:sp>
      <p:pic>
        <p:nvPicPr>
          <p:cNvPr id="24" name="Afbeelding 23" descr="WK_H_01_Pos_RGB_2400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04316" y="3813221"/>
            <a:ext cx="2753487" cy="741426"/>
          </a:xfrm>
          <a:prstGeom prst="rect">
            <a:avLst/>
          </a:prstGeom>
        </p:spPr>
      </p:pic>
      <p:sp>
        <p:nvSpPr>
          <p:cNvPr id="25" name="Tijdelijke aanduiding voor tekst 2"/>
          <p:cNvSpPr>
            <a:spLocks noGrp="1"/>
          </p:cNvSpPr>
          <p:nvPr>
            <p:ph type="body" sz="quarter" idx="11" hasCustomPrompt="1"/>
          </p:nvPr>
        </p:nvSpPr>
        <p:spPr>
          <a:xfrm>
            <a:off x="363540" y="3058284"/>
            <a:ext cx="3353327" cy="311449"/>
          </a:xfrm>
        </p:spPr>
        <p:txBody>
          <a:bodyPr>
            <a:normAutofit/>
          </a:bodyPr>
          <a:lstStyle>
            <a:lvl1pPr marL="0" indent="0">
              <a:spcBef>
                <a:spcPts val="0"/>
              </a:spcBef>
              <a:buFontTx/>
              <a:buNone/>
              <a:defRPr sz="1400">
                <a:solidFill>
                  <a:schemeClr val="bg1"/>
                </a:solidFill>
              </a:defRPr>
            </a:lvl1pPr>
          </a:lstStyle>
          <a:p>
            <a:pPr lvl="0"/>
            <a:r>
              <a:rPr lang="nl-NL" dirty="0"/>
              <a:t>Click </a:t>
            </a:r>
            <a:r>
              <a:rPr lang="nl-NL" dirty="0" err="1"/>
              <a:t>to</a:t>
            </a:r>
            <a:r>
              <a:rPr lang="nl-NL" dirty="0"/>
              <a:t> </a:t>
            </a:r>
            <a:r>
              <a:rPr lang="nl-NL" dirty="0" err="1"/>
              <a:t>edit</a:t>
            </a:r>
            <a:r>
              <a:rPr lang="nl-NL" dirty="0"/>
              <a:t> Name Presenter</a:t>
            </a:r>
          </a:p>
        </p:txBody>
      </p:sp>
      <p:sp>
        <p:nvSpPr>
          <p:cNvPr id="5" name="Tijdelijke aanduiding voor tekst 4"/>
          <p:cNvSpPr>
            <a:spLocks noGrp="1"/>
          </p:cNvSpPr>
          <p:nvPr>
            <p:ph type="body" sz="quarter" idx="12" hasCustomPrompt="1"/>
          </p:nvPr>
        </p:nvSpPr>
        <p:spPr>
          <a:xfrm>
            <a:off x="364267" y="3394073"/>
            <a:ext cx="2140050" cy="237595"/>
          </a:xfrm>
        </p:spPr>
        <p:txBody>
          <a:bodyPr>
            <a:noAutofit/>
          </a:bodyPr>
          <a:lstStyle>
            <a:lvl1pPr marL="0" indent="0">
              <a:buFontTx/>
              <a:buNone/>
              <a:defRPr sz="1400">
                <a:solidFill>
                  <a:schemeClr val="bg2"/>
                </a:solidFill>
              </a:defRPr>
            </a:lvl1pPr>
            <a:lvl2pPr marL="406400" indent="0">
              <a:buFontTx/>
              <a:buNone/>
              <a:defRPr sz="1400">
                <a:solidFill>
                  <a:schemeClr val="bg2"/>
                </a:solidFill>
              </a:defRPr>
            </a:lvl2pPr>
            <a:lvl3pPr marL="762000" indent="0">
              <a:buFontTx/>
              <a:buNone/>
              <a:defRPr sz="1400">
                <a:solidFill>
                  <a:schemeClr val="bg2"/>
                </a:solidFill>
              </a:defRPr>
            </a:lvl3pPr>
            <a:lvl4pPr marL="1117600" indent="0">
              <a:buFontTx/>
              <a:buNone/>
              <a:defRPr sz="1400">
                <a:solidFill>
                  <a:schemeClr val="bg2"/>
                </a:solidFill>
              </a:defRPr>
            </a:lvl4pPr>
            <a:lvl5pPr marL="1828800" indent="0">
              <a:buFontTx/>
              <a:buNone/>
              <a:defRPr sz="1400">
                <a:solidFill>
                  <a:schemeClr val="bg2"/>
                </a:solidFill>
              </a:defRPr>
            </a:lvl5pPr>
          </a:lstStyle>
          <a:p>
            <a:pPr lvl="0"/>
            <a:r>
              <a:rPr lang="nl-NL" dirty="0"/>
              <a:t>Date</a:t>
            </a:r>
          </a:p>
        </p:txBody>
      </p:sp>
    </p:spTree>
    <p:extLst>
      <p:ext uri="{BB962C8B-B14F-4D97-AF65-F5344CB8AC3E}">
        <p14:creationId xmlns:p14="http://schemas.microsoft.com/office/powerpoint/2010/main" val="113794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t="7132" b="17798"/>
          <a:stretch/>
        </p:blipFill>
        <p:spPr>
          <a:xfrm>
            <a:off x="457200" y="0"/>
            <a:ext cx="8686800" cy="5148072"/>
          </a:xfrm>
          <a:prstGeom prst="rect">
            <a:avLst/>
          </a:prstGeom>
        </p:spPr>
      </p:pic>
      <p:sp>
        <p:nvSpPr>
          <p:cNvPr id="20" name="Rectangle 13"/>
          <p:cNvSpPr/>
          <p:nvPr userDrawn="1"/>
        </p:nvSpPr>
        <p:spPr>
          <a:xfrm>
            <a:off x="2514603" y="3503087"/>
            <a:ext cx="2743200" cy="1051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8"/>
          <p:cNvSpPr/>
          <p:nvPr userDrawn="1"/>
        </p:nvSpPr>
        <p:spPr>
          <a:xfrm>
            <a:off x="3" y="1737360"/>
            <a:ext cx="3886200" cy="20574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364266" y="1886582"/>
            <a:ext cx="3352601" cy="1143000"/>
          </a:xfrm>
        </p:spPr>
        <p:txBody>
          <a:bodyPr anchor="t">
            <a:noAutofit/>
          </a:bodyPr>
          <a:lstStyle>
            <a:lvl1pPr>
              <a:defRPr sz="2800" b="0">
                <a:solidFill>
                  <a:schemeClr val="bg1"/>
                </a:solidFill>
              </a:defRPr>
            </a:lvl1pPr>
          </a:lstStyle>
          <a:p>
            <a:r>
              <a:rPr lang="en-US" dirty="0"/>
              <a:t>Click to edit Master title style</a:t>
            </a:r>
          </a:p>
        </p:txBody>
      </p:sp>
      <p:pic>
        <p:nvPicPr>
          <p:cNvPr id="24" name="Afbeelding 23" descr="WK_H_01_Pos_RGB_2400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04316" y="3813221"/>
            <a:ext cx="2753487" cy="741426"/>
          </a:xfrm>
          <a:prstGeom prst="rect">
            <a:avLst/>
          </a:prstGeom>
        </p:spPr>
      </p:pic>
      <p:sp>
        <p:nvSpPr>
          <p:cNvPr id="25" name="Tijdelijke aanduiding voor tekst 2"/>
          <p:cNvSpPr>
            <a:spLocks noGrp="1"/>
          </p:cNvSpPr>
          <p:nvPr>
            <p:ph type="body" sz="quarter" idx="11" hasCustomPrompt="1"/>
          </p:nvPr>
        </p:nvSpPr>
        <p:spPr>
          <a:xfrm>
            <a:off x="363540" y="3058284"/>
            <a:ext cx="3353327" cy="311449"/>
          </a:xfrm>
        </p:spPr>
        <p:txBody>
          <a:bodyPr>
            <a:normAutofit/>
          </a:bodyPr>
          <a:lstStyle>
            <a:lvl1pPr marL="0" indent="0">
              <a:spcBef>
                <a:spcPts val="0"/>
              </a:spcBef>
              <a:buFontTx/>
              <a:buNone/>
              <a:defRPr sz="1400">
                <a:solidFill>
                  <a:schemeClr val="bg1"/>
                </a:solidFill>
              </a:defRPr>
            </a:lvl1pPr>
          </a:lstStyle>
          <a:p>
            <a:pPr lvl="0"/>
            <a:r>
              <a:rPr lang="nl-NL" dirty="0"/>
              <a:t>Click </a:t>
            </a:r>
            <a:r>
              <a:rPr lang="nl-NL" dirty="0" err="1"/>
              <a:t>to</a:t>
            </a:r>
            <a:r>
              <a:rPr lang="nl-NL" dirty="0"/>
              <a:t> </a:t>
            </a:r>
            <a:r>
              <a:rPr lang="nl-NL" dirty="0" err="1"/>
              <a:t>edit</a:t>
            </a:r>
            <a:r>
              <a:rPr lang="nl-NL" dirty="0"/>
              <a:t> Name Presenter</a:t>
            </a:r>
          </a:p>
        </p:txBody>
      </p:sp>
      <p:sp>
        <p:nvSpPr>
          <p:cNvPr id="5" name="Tijdelijke aanduiding voor tekst 4"/>
          <p:cNvSpPr>
            <a:spLocks noGrp="1"/>
          </p:cNvSpPr>
          <p:nvPr>
            <p:ph type="body" sz="quarter" idx="12" hasCustomPrompt="1"/>
          </p:nvPr>
        </p:nvSpPr>
        <p:spPr>
          <a:xfrm>
            <a:off x="364267" y="3394073"/>
            <a:ext cx="2140050" cy="237595"/>
          </a:xfrm>
        </p:spPr>
        <p:txBody>
          <a:bodyPr>
            <a:noAutofit/>
          </a:bodyPr>
          <a:lstStyle>
            <a:lvl1pPr marL="0" indent="0">
              <a:buFontTx/>
              <a:buNone/>
              <a:defRPr sz="1400">
                <a:solidFill>
                  <a:schemeClr val="bg2"/>
                </a:solidFill>
              </a:defRPr>
            </a:lvl1pPr>
            <a:lvl2pPr marL="406400" indent="0">
              <a:buFontTx/>
              <a:buNone/>
              <a:defRPr sz="1400">
                <a:solidFill>
                  <a:schemeClr val="bg2"/>
                </a:solidFill>
              </a:defRPr>
            </a:lvl2pPr>
            <a:lvl3pPr marL="762000" indent="0">
              <a:buFontTx/>
              <a:buNone/>
              <a:defRPr sz="1400">
                <a:solidFill>
                  <a:schemeClr val="bg2"/>
                </a:solidFill>
              </a:defRPr>
            </a:lvl3pPr>
            <a:lvl4pPr marL="1117600" indent="0">
              <a:buFontTx/>
              <a:buNone/>
              <a:defRPr sz="1400">
                <a:solidFill>
                  <a:schemeClr val="bg2"/>
                </a:solidFill>
              </a:defRPr>
            </a:lvl4pPr>
            <a:lvl5pPr marL="1828800" indent="0">
              <a:buFontTx/>
              <a:buNone/>
              <a:defRPr sz="1400">
                <a:solidFill>
                  <a:schemeClr val="bg2"/>
                </a:solidFill>
              </a:defRPr>
            </a:lvl5pPr>
          </a:lstStyle>
          <a:p>
            <a:pPr lvl="0"/>
            <a:r>
              <a:rPr lang="nl-NL" dirty="0"/>
              <a:t>Date</a:t>
            </a:r>
          </a:p>
        </p:txBody>
      </p:sp>
    </p:spTree>
    <p:extLst>
      <p:ext uri="{BB962C8B-B14F-4D97-AF65-F5344CB8AC3E}">
        <p14:creationId xmlns:p14="http://schemas.microsoft.com/office/powerpoint/2010/main" val="65344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9828AF-F41F-417E-8B97-6D8FAB963F76}"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E2595-18B7-44A4-ACC6-C7B090782D37}" type="slidenum">
              <a:rPr lang="en-US" smtClean="0"/>
              <a:t>‹#›</a:t>
            </a:fld>
            <a:endParaRPr lang="en-US"/>
          </a:p>
        </p:txBody>
      </p:sp>
    </p:spTree>
    <p:extLst>
      <p:ext uri="{BB962C8B-B14F-4D97-AF65-F5344CB8AC3E}">
        <p14:creationId xmlns:p14="http://schemas.microsoft.com/office/powerpoint/2010/main" val="419250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Breaker 2">
    <p:spTree>
      <p:nvGrpSpPr>
        <p:cNvPr id="1" name=""/>
        <p:cNvGrpSpPr/>
        <p:nvPr/>
      </p:nvGrpSpPr>
      <p:grpSpPr>
        <a:xfrm>
          <a:off x="0" y="0"/>
          <a:ext cx="0" cy="0"/>
          <a:chOff x="0" y="0"/>
          <a:chExt cx="0" cy="0"/>
        </a:xfrm>
      </p:grpSpPr>
      <p:sp>
        <p:nvSpPr>
          <p:cNvPr id="5" name="Rectangle 7"/>
          <p:cNvSpPr/>
          <p:nvPr userDrawn="1"/>
        </p:nvSpPr>
        <p:spPr>
          <a:xfrm>
            <a:off x="457200" y="0"/>
            <a:ext cx="8686800" cy="46291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7"/>
          <p:cNvSpPr/>
          <p:nvPr userDrawn="1"/>
        </p:nvSpPr>
        <p:spPr>
          <a:xfrm>
            <a:off x="457200" y="342900"/>
            <a:ext cx="8225366" cy="685800"/>
          </a:xfrm>
          <a:prstGeom prst="rect">
            <a:avLst/>
          </a:prstGeom>
          <a:solidFill>
            <a:srgbClr val="409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859537" y="170961"/>
            <a:ext cx="7632531" cy="857739"/>
          </a:xfrm>
        </p:spPr>
        <p:txBody>
          <a:bodyPr anchor="ctr" anchorCtr="0">
            <a:normAutofit/>
          </a:bodyPr>
          <a:lstStyle>
            <a:lvl1pPr algn="l">
              <a:defRPr sz="3600" b="0" cap="none">
                <a:solidFill>
                  <a:schemeClr val="bg2"/>
                </a:solidFill>
              </a:defRPr>
            </a:lvl1pPr>
          </a:lstStyle>
          <a:p>
            <a:r>
              <a:rPr lang="en-US" dirty="0"/>
              <a:t>Click to edit master title style</a:t>
            </a:r>
          </a:p>
        </p:txBody>
      </p:sp>
      <p:sp>
        <p:nvSpPr>
          <p:cNvPr id="9" name="Content Placeholder 2"/>
          <p:cNvSpPr>
            <a:spLocks noGrp="1"/>
          </p:cNvSpPr>
          <p:nvPr>
            <p:ph idx="1"/>
          </p:nvPr>
        </p:nvSpPr>
        <p:spPr>
          <a:xfrm>
            <a:off x="914400" y="1200151"/>
            <a:ext cx="7768166" cy="27495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marL="1472184" indent="-274320">
              <a:buClrTx/>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hthoek 5"/>
          <p:cNvSpPr/>
          <p:nvPr userDrawn="1"/>
        </p:nvSpPr>
        <p:spPr>
          <a:xfrm>
            <a:off x="0" y="342900"/>
            <a:ext cx="457200" cy="685800"/>
          </a:xfrm>
          <a:prstGeom prst="rect">
            <a:avLst/>
          </a:prstGeom>
          <a:solidFill>
            <a:srgbClr val="7FC1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spTree>
    <p:extLst>
      <p:ext uri="{BB962C8B-B14F-4D97-AF65-F5344CB8AC3E}">
        <p14:creationId xmlns:p14="http://schemas.microsoft.com/office/powerpoint/2010/main" val="58772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Breaker 1">
    <p:spTree>
      <p:nvGrpSpPr>
        <p:cNvPr id="1" name=""/>
        <p:cNvGrpSpPr/>
        <p:nvPr/>
      </p:nvGrpSpPr>
      <p:grpSpPr>
        <a:xfrm>
          <a:off x="0" y="0"/>
          <a:ext cx="0" cy="0"/>
          <a:chOff x="0" y="0"/>
          <a:chExt cx="0" cy="0"/>
        </a:xfrm>
      </p:grpSpPr>
      <p:sp>
        <p:nvSpPr>
          <p:cNvPr id="5" name="Rectangle 7"/>
          <p:cNvSpPr/>
          <p:nvPr userDrawn="1"/>
        </p:nvSpPr>
        <p:spPr>
          <a:xfrm>
            <a:off x="457200" y="0"/>
            <a:ext cx="8686800" cy="46291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7"/>
          <p:cNvSpPr/>
          <p:nvPr userDrawn="1"/>
        </p:nvSpPr>
        <p:spPr>
          <a:xfrm>
            <a:off x="457200" y="342900"/>
            <a:ext cx="8225366" cy="685800"/>
          </a:xfrm>
          <a:prstGeom prst="rect">
            <a:avLst/>
          </a:prstGeom>
          <a:solidFill>
            <a:srgbClr val="409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859537" y="171450"/>
            <a:ext cx="7632531" cy="857739"/>
          </a:xfrm>
        </p:spPr>
        <p:txBody>
          <a:bodyPr anchor="ctr" anchorCtr="0">
            <a:normAutofit/>
          </a:bodyPr>
          <a:lstStyle>
            <a:lvl1pPr algn="l">
              <a:defRPr sz="3600" b="0" cap="none">
                <a:solidFill>
                  <a:schemeClr val="bg2"/>
                </a:solidFill>
              </a:defRPr>
            </a:lvl1pPr>
          </a:lstStyle>
          <a:p>
            <a:r>
              <a:rPr lang="en-US" dirty="0"/>
              <a:t>Click to edit master title style</a:t>
            </a:r>
          </a:p>
        </p:txBody>
      </p:sp>
      <p:sp>
        <p:nvSpPr>
          <p:cNvPr id="6" name="Rechthoek 5"/>
          <p:cNvSpPr/>
          <p:nvPr userDrawn="1"/>
        </p:nvSpPr>
        <p:spPr>
          <a:xfrm>
            <a:off x="0" y="342900"/>
            <a:ext cx="457200" cy="685800"/>
          </a:xfrm>
          <a:prstGeom prst="rect">
            <a:avLst/>
          </a:prstGeom>
          <a:solidFill>
            <a:srgbClr val="7FC1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spTree>
    <p:extLst>
      <p:ext uri="{BB962C8B-B14F-4D97-AF65-F5344CB8AC3E}">
        <p14:creationId xmlns:p14="http://schemas.microsoft.com/office/powerpoint/2010/main" val="22283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Title of presentation</a:t>
            </a:r>
            <a:endParaRPr lang="en-US" dirty="0"/>
          </a:p>
        </p:txBody>
      </p:sp>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 b="11188"/>
          <a:stretch/>
        </p:blipFill>
        <p:spPr>
          <a:xfrm>
            <a:off x="452120" y="0"/>
            <a:ext cx="8686800" cy="5148072"/>
          </a:xfrm>
          <a:prstGeom prst="rect">
            <a:avLst/>
          </a:prstGeom>
        </p:spPr>
      </p:pic>
    </p:spTree>
    <p:extLst>
      <p:ext uri="{BB962C8B-B14F-4D97-AF65-F5344CB8AC3E}">
        <p14:creationId xmlns:p14="http://schemas.microsoft.com/office/powerpoint/2010/main" val="266405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Title of presentation</a:t>
            </a:r>
            <a:endParaRPr lang="en-US" dirty="0"/>
          </a:p>
        </p:txBody>
      </p:sp>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pic>
        <p:nvPicPr>
          <p:cNvPr id="6" name="Afbeelding 5"/>
          <p:cNvPicPr>
            <a:picLocks noChangeAspect="1"/>
          </p:cNvPicPr>
          <p:nvPr userDrawn="1"/>
        </p:nvPicPr>
        <p:blipFill rotWithShape="1">
          <a:blip r:embed="rId2">
            <a:extLst>
              <a:ext uri="{28A0092B-C50C-407E-A947-70E740481C1C}">
                <a14:useLocalDpi xmlns:a14="http://schemas.microsoft.com/office/drawing/2010/main" val="0"/>
              </a:ext>
            </a:extLst>
          </a:blip>
          <a:srcRect t="1" b="11188"/>
          <a:stretch/>
        </p:blipFill>
        <p:spPr>
          <a:xfrm>
            <a:off x="457200" y="0"/>
            <a:ext cx="8686800" cy="5148072"/>
          </a:xfrm>
          <a:prstGeom prst="rect">
            <a:avLst/>
          </a:prstGeom>
        </p:spPr>
      </p:pic>
    </p:spTree>
    <p:extLst>
      <p:ext uri="{BB962C8B-B14F-4D97-AF65-F5344CB8AC3E}">
        <p14:creationId xmlns:p14="http://schemas.microsoft.com/office/powerpoint/2010/main" val="82069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Title of presentation</a:t>
            </a:r>
            <a:endParaRPr lang="en-US" dirty="0"/>
          </a:p>
        </p:txBody>
      </p:sp>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pic>
        <p:nvPicPr>
          <p:cNvPr id="6" name="Afbeelding 5"/>
          <p:cNvPicPr>
            <a:picLocks noChangeAspect="1"/>
          </p:cNvPicPr>
          <p:nvPr userDrawn="1"/>
        </p:nvPicPr>
        <p:blipFill rotWithShape="1">
          <a:blip r:embed="rId2">
            <a:extLst>
              <a:ext uri="{28A0092B-C50C-407E-A947-70E740481C1C}">
                <a14:useLocalDpi xmlns:a14="http://schemas.microsoft.com/office/drawing/2010/main" val="0"/>
              </a:ext>
            </a:extLst>
          </a:blip>
          <a:srcRect t="-21773" b="11353"/>
          <a:stretch/>
        </p:blipFill>
        <p:spPr>
          <a:xfrm>
            <a:off x="457200" y="-1257300"/>
            <a:ext cx="8686800" cy="6400800"/>
          </a:xfrm>
          <a:prstGeom prst="rect">
            <a:avLst/>
          </a:prstGeom>
        </p:spPr>
      </p:pic>
    </p:spTree>
    <p:extLst>
      <p:ext uri="{BB962C8B-B14F-4D97-AF65-F5344CB8AC3E}">
        <p14:creationId xmlns:p14="http://schemas.microsoft.com/office/powerpoint/2010/main" val="36422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1C6"/>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02577"/>
          </a:xfrm>
        </p:spPr>
        <p:txBody>
          <a:bodyPr>
            <a:normAutofit/>
          </a:bodyPr>
          <a:lstStyle>
            <a:lvl1pPr>
              <a:buClr>
                <a:schemeClr val="tx1"/>
              </a:buCl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48200" y="1200151"/>
            <a:ext cx="4038600" cy="3302577"/>
          </a:xfrm>
        </p:spPr>
        <p:txBody>
          <a:bodyPr>
            <a:normAutofit/>
          </a:bodyPr>
          <a:lstStyle>
            <a:lvl1pPr>
              <a:buClr>
                <a:schemeClr val="tx1"/>
              </a:buCl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a:t>Title of presentation</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spTree>
    <p:extLst>
      <p:ext uri="{BB962C8B-B14F-4D97-AF65-F5344CB8AC3E}">
        <p14:creationId xmlns:p14="http://schemas.microsoft.com/office/powerpoint/2010/main" val="290049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1C6"/>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a:t>Title of presentation</a:t>
            </a:r>
          </a:p>
        </p:txBody>
      </p:sp>
      <p:sp>
        <p:nvSpPr>
          <p:cNvPr id="5" name="Slide Number Placeholder 4"/>
          <p:cNvSpPr>
            <a:spLocks noGrp="1"/>
          </p:cNvSpPr>
          <p:nvPr>
            <p:ph type="sldNum" sz="quarter" idx="12"/>
          </p:nvPr>
        </p:nvSpPr>
        <p:spPr/>
        <p:txBody>
          <a:bodyPr/>
          <a:lstStyle/>
          <a:p>
            <a:fld id="{C3C3236D-FB65-584A-8227-5A449D06E62A}" type="slidenum">
              <a:rPr lang="en-US" smtClean="0"/>
              <a:t>‹#›</a:t>
            </a:fld>
            <a:endParaRPr lang="en-US"/>
          </a:p>
        </p:txBody>
      </p:sp>
    </p:spTree>
    <p:extLst>
      <p:ext uri="{BB962C8B-B14F-4D97-AF65-F5344CB8AC3E}">
        <p14:creationId xmlns:p14="http://schemas.microsoft.com/office/powerpoint/2010/main" val="375007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Title of presentation</a:t>
            </a:r>
          </a:p>
        </p:txBody>
      </p:sp>
      <p:sp>
        <p:nvSpPr>
          <p:cNvPr id="4" name="Slide Number Placeholder 3"/>
          <p:cNvSpPr>
            <a:spLocks noGrp="1"/>
          </p:cNvSpPr>
          <p:nvPr>
            <p:ph type="sldNum" sz="quarter" idx="12"/>
          </p:nvPr>
        </p:nvSpPr>
        <p:spPr/>
        <p:txBody>
          <a:bodyPr/>
          <a:lstStyle/>
          <a:p>
            <a:fld id="{C3C3236D-FB65-584A-8227-5A449D06E62A}" type="slidenum">
              <a:rPr lang="en-US" smtClean="0"/>
              <a:t>‹#›</a:t>
            </a:fld>
            <a:endParaRPr lang="en-US"/>
          </a:p>
        </p:txBody>
      </p:sp>
    </p:spTree>
    <p:extLst>
      <p:ext uri="{BB962C8B-B14F-4D97-AF65-F5344CB8AC3E}">
        <p14:creationId xmlns:p14="http://schemas.microsoft.com/office/powerpoint/2010/main" val="7364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474" y="172305"/>
            <a:ext cx="8374918"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5316518" y="4772268"/>
            <a:ext cx="2895600" cy="273844"/>
          </a:xfrm>
          <a:prstGeom prst="rect">
            <a:avLst/>
          </a:prstGeom>
        </p:spPr>
        <p:txBody>
          <a:bodyPr vert="horz" lIns="91440" tIns="45720" rIns="91440" bIns="45720" rtlCol="0" anchor="ctr"/>
          <a:lstStyle>
            <a:lvl1pPr algn="r">
              <a:defRPr sz="900">
                <a:solidFill>
                  <a:schemeClr val="bg1">
                    <a:lumMod val="50000"/>
                  </a:schemeClr>
                </a:solidFill>
              </a:defRPr>
            </a:lvl1pPr>
          </a:lstStyle>
          <a:p>
            <a:r>
              <a:rPr lang="en-US" dirty="0"/>
              <a:t>Title of presentation</a:t>
            </a:r>
          </a:p>
        </p:txBody>
      </p:sp>
      <p:sp>
        <p:nvSpPr>
          <p:cNvPr id="6" name="Slide Number Placeholder 5"/>
          <p:cNvSpPr>
            <a:spLocks noGrp="1"/>
          </p:cNvSpPr>
          <p:nvPr>
            <p:ph type="sldNum" sz="quarter" idx="4"/>
          </p:nvPr>
        </p:nvSpPr>
        <p:spPr>
          <a:xfrm>
            <a:off x="8222785" y="4772268"/>
            <a:ext cx="489671" cy="273844"/>
          </a:xfrm>
          <a:prstGeom prst="rect">
            <a:avLst/>
          </a:prstGeom>
        </p:spPr>
        <p:txBody>
          <a:bodyPr vert="horz" lIns="91440" tIns="45720" rIns="91440" bIns="45720" rtlCol="0" anchor="ctr"/>
          <a:lstStyle>
            <a:lvl1pPr algn="r">
              <a:defRPr sz="900">
                <a:solidFill>
                  <a:schemeClr val="tx2"/>
                </a:solidFill>
              </a:defRPr>
            </a:lvl1pPr>
          </a:lstStyle>
          <a:p>
            <a:fld id="{C3C3236D-FB65-584A-8227-5A449D06E62A}" type="slidenum">
              <a:rPr lang="en-US" smtClean="0"/>
              <a:pPr/>
              <a:t>‹#›</a:t>
            </a:fld>
            <a:endParaRPr lang="en-US" dirty="0"/>
          </a:p>
        </p:txBody>
      </p:sp>
      <p:cxnSp>
        <p:nvCxnSpPr>
          <p:cNvPr id="17" name="Straight Connector 16"/>
          <p:cNvCxnSpPr/>
          <p:nvPr userDrawn="1"/>
        </p:nvCxnSpPr>
        <p:spPr>
          <a:xfrm>
            <a:off x="508000" y="4596053"/>
            <a:ext cx="8128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Afbeelding 6" descr="WK_H_01_Pos_RGB_2400_Colo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9201" y="4616999"/>
            <a:ext cx="1707162" cy="459684"/>
          </a:xfrm>
          <a:prstGeom prst="rect">
            <a:avLst/>
          </a:prstGeom>
        </p:spPr>
      </p:pic>
    </p:spTree>
    <p:extLst>
      <p:ext uri="{BB962C8B-B14F-4D97-AF65-F5344CB8AC3E}">
        <p14:creationId xmlns:p14="http://schemas.microsoft.com/office/powerpoint/2010/main" val="4232283050"/>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1" r:id="rId3"/>
    <p:sldLayoutId id="2147483659" r:id="rId4"/>
    <p:sldLayoutId id="2147483665" r:id="rId5"/>
    <p:sldLayoutId id="2147483667" r:id="rId6"/>
    <p:sldLayoutId id="2147483652" r:id="rId7"/>
    <p:sldLayoutId id="2147483654" r:id="rId8"/>
    <p:sldLayoutId id="2147483655" r:id="rId9"/>
    <p:sldLayoutId id="2147483663" r:id="rId10"/>
    <p:sldLayoutId id="2147483664" r:id="rId11"/>
    <p:sldLayoutId id="2147483668" r:id="rId12"/>
  </p:sldLayoutIdLst>
  <p:hf hdr="0"/>
  <p:txStyles>
    <p:titleStyle>
      <a:lvl1pPr algn="l" defTabSz="457200" rtl="0" eaLnBrk="1" latinLnBrk="0" hangingPunct="1">
        <a:spcBef>
          <a:spcPct val="0"/>
        </a:spcBef>
        <a:buNone/>
        <a:defRPr sz="3600" b="0" kern="1200">
          <a:solidFill>
            <a:schemeClr val="tx1"/>
          </a:solidFill>
          <a:latin typeface="+mj-lt"/>
          <a:ea typeface="+mj-ea"/>
          <a:cs typeface="+mj-cs"/>
        </a:defRPr>
      </a:lvl1pPr>
    </p:titleStyle>
    <p:bodyStyle>
      <a:lvl1pPr marL="304800"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1pPr>
      <a:lvl2pPr marL="594360"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2pPr>
      <a:lvl3pPr marL="877824"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3pPr>
      <a:lvl4pPr marL="1152144"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4pPr>
      <a:lvl5pPr marL="2171700" indent="-342900" algn="l" defTabSz="457200" rtl="0" eaLnBrk="1" latinLnBrk="0" hangingPunct="1">
        <a:spcBef>
          <a:spcPct val="20000"/>
        </a:spcBef>
        <a:buClr>
          <a:schemeClr val="tx1"/>
        </a:buClr>
        <a:buFont typeface="Wingdings" charset="2"/>
        <a:buChar char="§"/>
        <a:defRPr sz="24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28750"/>
            <a:ext cx="7772400" cy="1102519"/>
          </a:xfrm>
        </p:spPr>
        <p:txBody>
          <a:bodyPr>
            <a:normAutofit/>
          </a:bodyPr>
          <a:lstStyle/>
          <a:p>
            <a:r>
              <a:rPr lang="en-US" b="1" dirty="0"/>
              <a:t>BE HERE NOW!</a:t>
            </a:r>
            <a:br>
              <a:rPr lang="en-US" b="1" dirty="0"/>
            </a:br>
            <a:endParaRPr lang="en-US" sz="2700" dirty="0"/>
          </a:p>
        </p:txBody>
      </p:sp>
      <p:sp>
        <p:nvSpPr>
          <p:cNvPr id="3" name="Subtitle 2"/>
          <p:cNvSpPr>
            <a:spLocks noGrp="1"/>
          </p:cNvSpPr>
          <p:nvPr>
            <p:ph type="subTitle" idx="1"/>
          </p:nvPr>
        </p:nvSpPr>
        <p:spPr/>
        <p:txBody>
          <a:bodyPr/>
          <a:lstStyle/>
          <a:p>
            <a:r>
              <a:rPr lang="en-US" dirty="0"/>
              <a:t>Dr. Kathleen Quinn</a:t>
            </a:r>
          </a:p>
          <a:p>
            <a:r>
              <a:rPr lang="en-US" dirty="0"/>
              <a:t>May 9, 2017</a:t>
            </a:r>
          </a:p>
        </p:txBody>
      </p:sp>
      <p:sp>
        <p:nvSpPr>
          <p:cNvPr id="4" name="Title 1"/>
          <p:cNvSpPr txBox="1">
            <a:spLocks/>
          </p:cNvSpPr>
          <p:nvPr/>
        </p:nvSpPr>
        <p:spPr>
          <a:xfrm>
            <a:off x="364266" y="1886582"/>
            <a:ext cx="6493734"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kern="1200">
                <a:solidFill>
                  <a:schemeClr val="tx1"/>
                </a:solidFill>
                <a:latin typeface="+mj-lt"/>
                <a:ea typeface="+mj-ea"/>
                <a:cs typeface="+mj-cs"/>
              </a:defRPr>
            </a:lvl1pPr>
          </a:lstStyle>
          <a:p>
            <a:r>
              <a:rPr lang="en-US" dirty="0"/>
              <a:t>the Basis of Reflective Practice</a:t>
            </a:r>
          </a:p>
        </p:txBody>
      </p:sp>
    </p:spTree>
    <p:extLst>
      <p:ext uri="{BB962C8B-B14F-4D97-AF65-F5344CB8AC3E}">
        <p14:creationId xmlns:p14="http://schemas.microsoft.com/office/powerpoint/2010/main" val="1928700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205978"/>
            <a:ext cx="5786400" cy="4363994"/>
          </a:xfrm>
          <a:prstGeom prst="rect">
            <a:avLst/>
          </a:prstGeom>
        </p:spPr>
      </p:pic>
    </p:spTree>
    <p:extLst>
      <p:ext uri="{BB962C8B-B14F-4D97-AF65-F5344CB8AC3E}">
        <p14:creationId xmlns:p14="http://schemas.microsoft.com/office/powerpoint/2010/main" val="70352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p:txBody>
          <a:bodyPr vert="horz" lIns="0" tIns="45720" rIns="0" bIns="0" rtlCol="0" anchor="ctr">
            <a:normAutofit/>
          </a:bodyPr>
          <a:lstStyle/>
          <a:p>
            <a:pPr eaLnBrk="1" hangingPunct="1"/>
            <a:r>
              <a:rPr lang="en-US" altLang="en-US" dirty="0"/>
              <a:t>Mirror neurons and learning</a:t>
            </a:r>
          </a:p>
        </p:txBody>
      </p:sp>
      <p:pic>
        <p:nvPicPr>
          <p:cNvPr id="3" name="Picture 2"/>
          <p:cNvPicPr>
            <a:picLocks noChangeAspect="1"/>
          </p:cNvPicPr>
          <p:nvPr/>
        </p:nvPicPr>
        <p:blipFill>
          <a:blip r:embed="rId2"/>
          <a:stretch>
            <a:fillRect/>
          </a:stretch>
        </p:blipFill>
        <p:spPr>
          <a:xfrm>
            <a:off x="4038600" y="1581150"/>
            <a:ext cx="4730979" cy="2590800"/>
          </a:xfrm>
          <a:prstGeom prst="rect">
            <a:avLst/>
          </a:prstGeom>
        </p:spPr>
      </p:pic>
    </p:spTree>
    <p:extLst>
      <p:ext uri="{BB962C8B-B14F-4D97-AF65-F5344CB8AC3E}">
        <p14:creationId xmlns:p14="http://schemas.microsoft.com/office/powerpoint/2010/main" val="262117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title" idx="4294967295"/>
          </p:nvPr>
        </p:nvSpPr>
        <p:spPr>
          <a:xfrm>
            <a:off x="1485900" y="528066"/>
            <a:ext cx="6229350" cy="857250"/>
          </a:xfrm>
          <a:ln>
            <a:miter lim="800000"/>
            <a:headEnd/>
            <a:tailEnd/>
          </a:ln>
          <a:extLst/>
        </p:spPr>
        <p:txBody>
          <a:bodyPr vert="horz" lIns="0" tIns="45720" rIns="0" bIns="0" rtlCol="0" anchor="ctr">
            <a:normAutofit/>
            <a:scene3d>
              <a:camera prst="orthographicFront"/>
              <a:lightRig rig="freezing" dir="t">
                <a:rot lat="0" lon="0" rev="5640000"/>
              </a:lightRig>
            </a:scene3d>
            <a:sp3d prstMaterial="flat">
              <a:contourClr>
                <a:schemeClr val="tx2"/>
              </a:contourClr>
            </a:sp3d>
          </a:bodyPr>
          <a:lstStyle/>
          <a:p>
            <a:pPr>
              <a:defRPr/>
            </a:pPr>
            <a:r>
              <a:rPr lang="en-US" sz="3750" dirty="0">
                <a:solidFill>
                  <a:schemeClr val="tx2"/>
                </a:solidFill>
              </a:rPr>
              <a:t>Mirroring</a:t>
            </a:r>
          </a:p>
        </p:txBody>
      </p:sp>
      <p:sp>
        <p:nvSpPr>
          <p:cNvPr id="23555" name="Rectangle 2"/>
          <p:cNvSpPr>
            <a:spLocks noGrp="1"/>
          </p:cNvSpPr>
          <p:nvPr>
            <p:ph type="body" idx="4294967295"/>
          </p:nvPr>
        </p:nvSpPr>
        <p:spPr>
          <a:xfrm>
            <a:off x="1143000" y="1428750"/>
            <a:ext cx="6172200" cy="3086100"/>
          </a:xfrm>
        </p:spPr>
        <p:txBody>
          <a:bodyPr/>
          <a:lstStyle/>
          <a:p>
            <a:pPr marL="204788" indent="-204788"/>
            <a:r>
              <a:rPr lang="en-US" altLang="en-US" dirty="0"/>
              <a:t>Mirror neurons may thus facilitate the preliminary motor neuron simulation, priming, programming, and rehearsing that occurs in children, and this process obviously enhances our eventual mastery of complex motor behaviors, and our ability to read the minds of others. </a:t>
            </a:r>
          </a:p>
        </p:txBody>
      </p:sp>
    </p:spTree>
    <p:extLst>
      <p:ext uri="{BB962C8B-B14F-4D97-AF65-F5344CB8AC3E}">
        <p14:creationId xmlns:p14="http://schemas.microsoft.com/office/powerpoint/2010/main" val="9210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body" idx="4294967295"/>
          </p:nvPr>
        </p:nvSpPr>
        <p:spPr>
          <a:xfrm>
            <a:off x="1143000" y="1428750"/>
            <a:ext cx="6172200" cy="3086100"/>
          </a:xfrm>
        </p:spPr>
        <p:txBody>
          <a:bodyPr/>
          <a:lstStyle/>
          <a:p>
            <a:pPr marL="204788" indent="-204788"/>
            <a:r>
              <a:rPr lang="en-US" altLang="en-US" dirty="0"/>
              <a:t>Indeed there is clear evidence that mirror neuron system is involved both in immediate repetition of actions done by others (</a:t>
            </a:r>
            <a:r>
              <a:rPr lang="en-US" altLang="en-US" dirty="0" err="1"/>
              <a:t>Iacoboni</a:t>
            </a:r>
            <a:r>
              <a:rPr lang="en-US" altLang="en-US" dirty="0"/>
              <a:t> et al. 1999) and in imitation learning (</a:t>
            </a:r>
            <a:r>
              <a:rPr lang="en-US" altLang="en-US" dirty="0" err="1"/>
              <a:t>Buccino</a:t>
            </a:r>
            <a:r>
              <a:rPr lang="en-US" altLang="en-US" dirty="0"/>
              <a:t> et al. 2004). </a:t>
            </a:r>
          </a:p>
        </p:txBody>
      </p:sp>
    </p:spTree>
    <p:extLst>
      <p:ext uri="{BB962C8B-B14F-4D97-AF65-F5344CB8AC3E}">
        <p14:creationId xmlns:p14="http://schemas.microsoft.com/office/powerpoint/2010/main" val="1106852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vert="horz" lIns="0" tIns="45720" rIns="0" bIns="0" rtlCol="0" anchor="ctr">
            <a:normAutofit/>
          </a:bodyPr>
          <a:lstStyle/>
          <a:p>
            <a:pPr eaLnBrk="1" hangingPunct="1"/>
            <a:r>
              <a:rPr lang="en-TT" altLang="en-US" dirty="0"/>
              <a:t>Empathy - emotions</a:t>
            </a:r>
            <a:endParaRPr lang="en-US" altLang="en-US" dirty="0"/>
          </a:p>
        </p:txBody>
      </p:sp>
      <p:sp>
        <p:nvSpPr>
          <p:cNvPr id="38915" name="Rectangle 3"/>
          <p:cNvSpPr>
            <a:spLocks noGrp="1" noChangeArrowheads="1"/>
          </p:cNvSpPr>
          <p:nvPr>
            <p:ph idx="4294967295"/>
          </p:nvPr>
        </p:nvSpPr>
        <p:spPr/>
        <p:txBody>
          <a:bodyPr/>
          <a:lstStyle/>
          <a:p>
            <a:pPr marL="204788" indent="-204788"/>
            <a:r>
              <a:rPr lang="en-US" altLang="en-US" dirty="0"/>
              <a:t>Mirror neuron network in man involves and activates Amygdala (emotions) </a:t>
            </a:r>
          </a:p>
          <a:p>
            <a:pPr marL="204788" indent="-204788"/>
            <a:r>
              <a:rPr lang="en-US" altLang="en-US" dirty="0"/>
              <a:t>We do not accomplish understanding of other’s feelings by analogy or thinking processes. </a:t>
            </a:r>
          </a:p>
          <a:p>
            <a:pPr marL="204788" indent="-204788"/>
            <a:r>
              <a:rPr lang="en-US" altLang="en-US" dirty="0"/>
              <a:t>Rather, the other’s emotion is experienced by ourselves and therefore directly understood. It is a </a:t>
            </a:r>
            <a:r>
              <a:rPr lang="en-US" altLang="en-US" b="1" dirty="0">
                <a:solidFill>
                  <a:schemeClr val="hlink"/>
                </a:solidFill>
              </a:rPr>
              <a:t>shared body state</a:t>
            </a:r>
            <a:r>
              <a:rPr lang="en-US" altLang="en-US" dirty="0">
                <a:solidFill>
                  <a:schemeClr val="hlink"/>
                </a:solidFill>
              </a:rPr>
              <a:t>.</a:t>
            </a:r>
          </a:p>
        </p:txBody>
      </p:sp>
    </p:spTree>
    <p:extLst>
      <p:ext uri="{BB962C8B-B14F-4D97-AF65-F5344CB8AC3E}">
        <p14:creationId xmlns:p14="http://schemas.microsoft.com/office/powerpoint/2010/main" val="246897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Title of presentation</a:t>
            </a:r>
            <a:endParaRPr lang="en-US" dirty="0"/>
          </a:p>
        </p:txBody>
      </p:sp>
      <p:sp>
        <p:nvSpPr>
          <p:cNvPr id="3" name="Slide Number Placeholder 2"/>
          <p:cNvSpPr>
            <a:spLocks noGrp="1"/>
          </p:cNvSpPr>
          <p:nvPr>
            <p:ph type="sldNum" sz="quarter" idx="12"/>
          </p:nvPr>
        </p:nvSpPr>
        <p:spPr/>
        <p:txBody>
          <a:bodyPr/>
          <a:lstStyle/>
          <a:p>
            <a:fld id="{C3C3236D-FB65-584A-8227-5A449D06E62A}" type="slidenum">
              <a:rPr lang="en-US" smtClean="0"/>
              <a:t>15</a:t>
            </a:fld>
            <a:endParaRPr lang="en-US"/>
          </a:p>
        </p:txBody>
      </p:sp>
      <p:sp>
        <p:nvSpPr>
          <p:cNvPr id="4" name="Rectangle 3"/>
          <p:cNvSpPr/>
          <p:nvPr/>
        </p:nvSpPr>
        <p:spPr>
          <a:xfrm>
            <a:off x="1066800" y="2110085"/>
            <a:ext cx="5791200" cy="646331"/>
          </a:xfrm>
          <a:prstGeom prst="rect">
            <a:avLst/>
          </a:prstGeom>
        </p:spPr>
        <p:txBody>
          <a:bodyPr wrap="square">
            <a:spAutoFit/>
          </a:bodyPr>
          <a:lstStyle/>
          <a:p>
            <a:r>
              <a:rPr lang="en-US" b="1"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Tennessee Williams quote: </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“Nobody sees anybody truly, but through the flaws of their own ego.”</a:t>
            </a:r>
            <a:endParaRPr lang="en-US" dirty="0"/>
          </a:p>
        </p:txBody>
      </p:sp>
    </p:spTree>
    <p:extLst>
      <p:ext uri="{BB962C8B-B14F-4D97-AF65-F5344CB8AC3E}">
        <p14:creationId xmlns:p14="http://schemas.microsoft.com/office/powerpoint/2010/main" val="2132695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Mindfulness</a:t>
            </a:r>
          </a:p>
        </p:txBody>
      </p:sp>
      <p:sp>
        <p:nvSpPr>
          <p:cNvPr id="3" name="Content Placeholder 2"/>
          <p:cNvSpPr>
            <a:spLocks noGrp="1"/>
          </p:cNvSpPr>
          <p:nvPr>
            <p:ph idx="1"/>
          </p:nvPr>
        </p:nvSpPr>
        <p:spPr/>
        <p:txBody>
          <a:bodyPr>
            <a:normAutofit/>
          </a:bodyPr>
          <a:lstStyle/>
          <a:p>
            <a:r>
              <a:rPr lang="en-US" sz="2800" dirty="0"/>
              <a:t>Mindfulness means maintaining a moment-by-moment awareness of our thoughts, feelings, bodily sensations, and surrounding environment. Without judgment…accepting what is within and without in this moment. It slows the process down so we can observe, think, respond in a compassionate caring manner.</a:t>
            </a:r>
          </a:p>
          <a:p>
            <a:endParaRPr lang="en-US" dirty="0"/>
          </a:p>
        </p:txBody>
      </p:sp>
    </p:spTree>
    <p:extLst>
      <p:ext uri="{BB962C8B-B14F-4D97-AF65-F5344CB8AC3E}">
        <p14:creationId xmlns:p14="http://schemas.microsoft.com/office/powerpoint/2010/main" val="116951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What would you use mindfulness for?</a:t>
            </a:r>
          </a:p>
        </p:txBody>
      </p:sp>
      <p:sp>
        <p:nvSpPr>
          <p:cNvPr id="3" name="Content Placeholder 2"/>
          <p:cNvSpPr>
            <a:spLocks noGrp="1"/>
          </p:cNvSpPr>
          <p:nvPr>
            <p:ph sz="quarter" idx="1"/>
          </p:nvPr>
        </p:nvSpPr>
        <p:spPr/>
        <p:txBody>
          <a:bodyPr>
            <a:noAutofit/>
          </a:bodyPr>
          <a:lstStyle/>
          <a:p>
            <a:r>
              <a:rPr lang="en-US" sz="1050" dirty="0"/>
              <a:t>Listening, really listening</a:t>
            </a:r>
          </a:p>
          <a:p>
            <a:r>
              <a:rPr lang="en-US" sz="1050" dirty="0"/>
              <a:t>Being here with students, patients, colleagues</a:t>
            </a:r>
          </a:p>
          <a:p>
            <a:r>
              <a:rPr lang="en-US" sz="1050" dirty="0"/>
              <a:t>Turning conflict into a teaching/useful moment</a:t>
            </a:r>
          </a:p>
          <a:p>
            <a:r>
              <a:rPr lang="en-US" sz="1050" dirty="0"/>
              <a:t>Avoiding medical errors</a:t>
            </a:r>
          </a:p>
          <a:p>
            <a:r>
              <a:rPr lang="en-US" sz="1050" dirty="0"/>
              <a:t>Teaching at optimum levels</a:t>
            </a:r>
          </a:p>
          <a:p>
            <a:r>
              <a:rPr lang="en-US" sz="1050" dirty="0"/>
              <a:t>Depth learning</a:t>
            </a:r>
          </a:p>
          <a:p>
            <a:r>
              <a:rPr lang="en-US" sz="1050" dirty="0"/>
              <a:t>Creating positive, peaceful learning environments</a:t>
            </a:r>
          </a:p>
          <a:p>
            <a:r>
              <a:rPr lang="en-US" sz="1050" dirty="0"/>
              <a:t>Building compassionate schools and healthcare programs</a:t>
            </a:r>
          </a:p>
          <a:p>
            <a:r>
              <a:rPr lang="en-US" sz="1050" dirty="0"/>
              <a:t>Managing stress</a:t>
            </a:r>
          </a:p>
          <a:p>
            <a:r>
              <a:rPr lang="en-US" sz="1050" dirty="0"/>
              <a:t>Maintaining wellness</a:t>
            </a:r>
          </a:p>
          <a:p>
            <a:r>
              <a:rPr lang="en-US" sz="1050" dirty="0"/>
              <a:t>Developing leadership</a:t>
            </a:r>
          </a:p>
          <a:p>
            <a:r>
              <a:rPr lang="en-US" sz="1050" dirty="0"/>
              <a:t>Forming fully functioning groups</a:t>
            </a:r>
          </a:p>
          <a:p>
            <a:r>
              <a:rPr lang="en-US" sz="1050" dirty="0"/>
              <a:t>Teaching others to help themselves….the ripple effect!</a:t>
            </a:r>
          </a:p>
        </p:txBody>
      </p:sp>
      <p:pic>
        <p:nvPicPr>
          <p:cNvPr id="10" name="Content Placeholder 9"/>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788024" y="1653648"/>
            <a:ext cx="2646294" cy="2754306"/>
          </a:xfrm>
        </p:spPr>
      </p:pic>
    </p:spTree>
    <p:extLst>
      <p:ext uri="{BB962C8B-B14F-4D97-AF65-F5344CB8AC3E}">
        <p14:creationId xmlns:p14="http://schemas.microsoft.com/office/powerpoint/2010/main" val="1617511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function</a:t>
            </a:r>
          </a:p>
        </p:txBody>
      </p:sp>
      <p:sp>
        <p:nvSpPr>
          <p:cNvPr id="3" name="Content Placeholder 2"/>
          <p:cNvSpPr>
            <a:spLocks noGrp="1"/>
          </p:cNvSpPr>
          <p:nvPr>
            <p:ph idx="1"/>
          </p:nvPr>
        </p:nvSpPr>
        <p:spPr/>
        <p:txBody>
          <a:bodyPr/>
          <a:lstStyle/>
          <a:p>
            <a:r>
              <a:rPr lang="en-US" dirty="0"/>
              <a:t>The collective neurological functions controlling:</a:t>
            </a:r>
          </a:p>
          <a:p>
            <a:r>
              <a:rPr lang="en-US" dirty="0"/>
              <a:t>Goal directed behavior</a:t>
            </a:r>
          </a:p>
          <a:p>
            <a:r>
              <a:rPr lang="en-US" dirty="0"/>
              <a:t>Planning</a:t>
            </a:r>
          </a:p>
          <a:p>
            <a:r>
              <a:rPr lang="en-US" dirty="0"/>
              <a:t>Organized search</a:t>
            </a:r>
          </a:p>
          <a:p>
            <a:r>
              <a:rPr lang="en-US" dirty="0"/>
              <a:t>Impulse control</a:t>
            </a:r>
          </a:p>
          <a:p>
            <a:r>
              <a:rPr lang="en-US" dirty="0"/>
              <a:t>All of these are correlated to working memory, emotional regulation and resilience</a:t>
            </a:r>
          </a:p>
        </p:txBody>
      </p:sp>
    </p:spTree>
    <p:extLst>
      <p:ext uri="{BB962C8B-B14F-4D97-AF65-F5344CB8AC3E}">
        <p14:creationId xmlns:p14="http://schemas.microsoft.com/office/powerpoint/2010/main" val="168812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This concept and exercise of Mindfulness is…</a:t>
            </a:r>
          </a:p>
        </p:txBody>
      </p:sp>
      <p:sp>
        <p:nvSpPr>
          <p:cNvPr id="3" name="Content Placeholder 2"/>
          <p:cNvSpPr>
            <a:spLocks noGrp="1"/>
          </p:cNvSpPr>
          <p:nvPr>
            <p:ph idx="1"/>
          </p:nvPr>
        </p:nvSpPr>
        <p:spPr/>
        <p:txBody>
          <a:bodyPr/>
          <a:lstStyle/>
          <a:p>
            <a:r>
              <a:rPr lang="en-US" dirty="0"/>
              <a:t>The first step in Deliberate Practice</a:t>
            </a:r>
          </a:p>
          <a:p>
            <a:r>
              <a:rPr lang="en-US" dirty="0"/>
              <a:t>Reflective Practice</a:t>
            </a:r>
          </a:p>
          <a:p>
            <a:r>
              <a:rPr lang="en-US" dirty="0"/>
              <a:t>Intentional Teaching</a:t>
            </a:r>
          </a:p>
          <a:p>
            <a:r>
              <a:rPr lang="en-US" dirty="0"/>
              <a:t>AND Mastery acquisition in all healthcare clinical experiences, sports, teaching, etc.</a:t>
            </a:r>
          </a:p>
        </p:txBody>
      </p:sp>
    </p:spTree>
    <p:extLst>
      <p:ext uri="{BB962C8B-B14F-4D97-AF65-F5344CB8AC3E}">
        <p14:creationId xmlns:p14="http://schemas.microsoft.com/office/powerpoint/2010/main" val="228051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205979"/>
            <a:ext cx="6172200" cy="857250"/>
          </a:xfrm>
        </p:spPr>
        <p:txBody>
          <a:bodyPr>
            <a:normAutofit fontScale="90000"/>
          </a:bodyPr>
          <a:lstStyle/>
          <a:p>
            <a:r>
              <a:rPr lang="en-US" dirty="0"/>
              <a:t>Review intersecting circles and </a:t>
            </a:r>
            <a:r>
              <a:rPr lang="en-US" dirty="0" err="1"/>
              <a:t>Johari</a:t>
            </a:r>
            <a:r>
              <a:rPr lang="en-US" dirty="0"/>
              <a:t> window</a:t>
            </a:r>
          </a:p>
        </p:txBody>
      </p:sp>
    </p:spTree>
    <p:extLst>
      <p:ext uri="{BB962C8B-B14F-4D97-AF65-F5344CB8AC3E}">
        <p14:creationId xmlns:p14="http://schemas.microsoft.com/office/powerpoint/2010/main" val="2301580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process of mindful interactions ALWAYS:</a:t>
            </a:r>
          </a:p>
        </p:txBody>
      </p:sp>
      <p:sp>
        <p:nvSpPr>
          <p:cNvPr id="5" name="Content Placeholder 4"/>
          <p:cNvSpPr>
            <a:spLocks noGrp="1"/>
          </p:cNvSpPr>
          <p:nvPr>
            <p:ph idx="1"/>
          </p:nvPr>
        </p:nvSpPr>
        <p:spPr/>
        <p:txBody>
          <a:bodyPr/>
          <a:lstStyle/>
          <a:p>
            <a:r>
              <a:rPr lang="en-US" dirty="0"/>
              <a:t>Begins with the SELF first…</a:t>
            </a:r>
          </a:p>
          <a:p>
            <a:r>
              <a:rPr lang="en-US" dirty="0"/>
              <a:t>Requires self AWARENESS</a:t>
            </a:r>
          </a:p>
          <a:p>
            <a:r>
              <a:rPr lang="en-US" dirty="0"/>
              <a:t>Begins with the other second…</a:t>
            </a:r>
          </a:p>
          <a:p>
            <a:r>
              <a:rPr lang="en-US" dirty="0"/>
              <a:t>Uses mirror neurons to observe</a:t>
            </a:r>
          </a:p>
          <a:p>
            <a:r>
              <a:rPr lang="en-US" dirty="0"/>
              <a:t>Body Scan to sense self and other communication mirroring and then engaged interactions with others</a:t>
            </a:r>
          </a:p>
          <a:p>
            <a:r>
              <a:rPr lang="en-US" dirty="0"/>
              <a:t>Then returns to self for awareness of changes in any area of life.</a:t>
            </a:r>
          </a:p>
        </p:txBody>
      </p:sp>
      <p:sp>
        <p:nvSpPr>
          <p:cNvPr id="3" name="Footer Placeholder 2"/>
          <p:cNvSpPr>
            <a:spLocks noGrp="1"/>
          </p:cNvSpPr>
          <p:nvPr>
            <p:ph type="ftr" sz="quarter" idx="3"/>
          </p:nvPr>
        </p:nvSpPr>
        <p:spPr/>
        <p:txBody>
          <a:bodyPr/>
          <a:lstStyle/>
          <a:p>
            <a:r>
              <a:rPr lang="en-US"/>
              <a:t>Title of presentation</a:t>
            </a:r>
          </a:p>
        </p:txBody>
      </p:sp>
      <p:sp>
        <p:nvSpPr>
          <p:cNvPr id="4" name="Slide Number Placeholder 3"/>
          <p:cNvSpPr>
            <a:spLocks noGrp="1"/>
          </p:cNvSpPr>
          <p:nvPr>
            <p:ph type="sldNum" sz="quarter" idx="4"/>
          </p:nvPr>
        </p:nvSpPr>
        <p:spPr/>
        <p:txBody>
          <a:bodyPr/>
          <a:lstStyle/>
          <a:p>
            <a:fld id="{C3C3236D-FB65-584A-8227-5A449D06E62A}" type="slidenum">
              <a:rPr lang="en-US" smtClean="0"/>
              <a:t>20</a:t>
            </a:fld>
            <a:endParaRPr lang="en-US"/>
          </a:p>
        </p:txBody>
      </p:sp>
      <p:pic>
        <p:nvPicPr>
          <p:cNvPr id="7" name="Picture 6"/>
          <p:cNvPicPr>
            <a:picLocks noChangeAspect="1"/>
          </p:cNvPicPr>
          <p:nvPr/>
        </p:nvPicPr>
        <p:blipFill>
          <a:blip r:embed="rId2"/>
          <a:stretch>
            <a:fillRect/>
          </a:stretch>
        </p:blipFill>
        <p:spPr>
          <a:xfrm>
            <a:off x="5524500" y="819150"/>
            <a:ext cx="1905000" cy="1905000"/>
          </a:xfrm>
          <a:prstGeom prst="rect">
            <a:avLst/>
          </a:prstGeom>
        </p:spPr>
      </p:pic>
    </p:spTree>
    <p:extLst>
      <p:ext uri="{BB962C8B-B14F-4D97-AF65-F5344CB8AC3E}">
        <p14:creationId xmlns:p14="http://schemas.microsoft.com/office/powerpoint/2010/main" val="668284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B0DFE-1017-488B-94B8-D668C80A8271}"/>
              </a:ext>
            </a:extLst>
          </p:cNvPr>
          <p:cNvSpPr>
            <a:spLocks noGrp="1"/>
          </p:cNvSpPr>
          <p:nvPr>
            <p:ph type="title"/>
          </p:nvPr>
        </p:nvSpPr>
        <p:spPr/>
        <p:txBody>
          <a:bodyPr>
            <a:normAutofit fontScale="90000"/>
          </a:bodyPr>
          <a:lstStyle/>
          <a:p>
            <a:r>
              <a:rPr lang="en-US" dirty="0"/>
              <a:t>Three things necessary for engaging with diverse individuals</a:t>
            </a:r>
          </a:p>
        </p:txBody>
      </p:sp>
      <p:sp>
        <p:nvSpPr>
          <p:cNvPr id="3" name="Content Placeholder 2">
            <a:extLst>
              <a:ext uri="{FF2B5EF4-FFF2-40B4-BE49-F238E27FC236}">
                <a16:creationId xmlns:a16="http://schemas.microsoft.com/office/drawing/2014/main" xmlns="" id="{F570E7D8-C15E-4257-9480-E370A14834BD}"/>
              </a:ext>
            </a:extLst>
          </p:cNvPr>
          <p:cNvSpPr>
            <a:spLocks noGrp="1"/>
          </p:cNvSpPr>
          <p:nvPr>
            <p:ph idx="1"/>
          </p:nvPr>
        </p:nvSpPr>
        <p:spPr/>
        <p:txBody>
          <a:bodyPr/>
          <a:lstStyle/>
          <a:p>
            <a:r>
              <a:rPr lang="en-US" dirty="0"/>
              <a:t>Empathy</a:t>
            </a:r>
          </a:p>
          <a:p>
            <a:r>
              <a:rPr lang="en-US" dirty="0"/>
              <a:t>Compassion </a:t>
            </a:r>
          </a:p>
          <a:p>
            <a:r>
              <a:rPr lang="en-US" dirty="0"/>
              <a:t>Kindness</a:t>
            </a:r>
          </a:p>
          <a:p>
            <a:r>
              <a:rPr lang="en-US" i="1" u="sng" dirty="0"/>
              <a:t>From the parents tool kit.</a:t>
            </a:r>
          </a:p>
        </p:txBody>
      </p:sp>
    </p:spTree>
    <p:extLst>
      <p:ext uri="{BB962C8B-B14F-4D97-AF65-F5344CB8AC3E}">
        <p14:creationId xmlns:p14="http://schemas.microsoft.com/office/powerpoint/2010/main" val="1042974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09682" y="1167594"/>
            <a:ext cx="5034018" cy="2160240"/>
          </a:xfrm>
        </p:spPr>
        <p:txBody>
          <a:bodyPr>
            <a:normAutofit fontScale="90000"/>
          </a:bodyPr>
          <a:lstStyle/>
          <a:p>
            <a:r>
              <a:rPr lang="en-US" b="1" dirty="0"/>
              <a:t>BEING AWAKE AND AWARE! How do we wake up?</a:t>
            </a:r>
            <a:r>
              <a:rPr lang="en-US" dirty="0"/>
              <a:t/>
            </a:r>
            <a:br>
              <a:rPr lang="en-US" dirty="0"/>
            </a:br>
            <a:endParaRPr lang="en-US" dirty="0"/>
          </a:p>
        </p:txBody>
      </p:sp>
    </p:spTree>
    <p:extLst>
      <p:ext uri="{BB962C8B-B14F-4D97-AF65-F5344CB8AC3E}">
        <p14:creationId xmlns:p14="http://schemas.microsoft.com/office/powerpoint/2010/main" val="28998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try one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		  Do the tighten up!!!</a:t>
            </a:r>
          </a:p>
        </p:txBody>
      </p:sp>
    </p:spTree>
    <p:extLst>
      <p:ext uri="{BB962C8B-B14F-4D97-AF65-F5344CB8AC3E}">
        <p14:creationId xmlns:p14="http://schemas.microsoft.com/office/powerpoint/2010/main" val="3830024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Stress Management Benefits Using Mindfulness Techniques </a:t>
            </a:r>
          </a:p>
        </p:txBody>
      </p:sp>
      <p:sp>
        <p:nvSpPr>
          <p:cNvPr id="3" name="Content Placeholder 2"/>
          <p:cNvSpPr>
            <a:spLocks noGrp="1"/>
          </p:cNvSpPr>
          <p:nvPr>
            <p:ph idx="1"/>
          </p:nvPr>
        </p:nvSpPr>
        <p:spPr/>
        <p:txBody>
          <a:bodyPr>
            <a:normAutofit fontScale="85000" lnSpcReduction="20000"/>
          </a:bodyPr>
          <a:lstStyle/>
          <a:p>
            <a:pPr marL="0" indent="0">
              <a:buNone/>
            </a:pPr>
            <a:r>
              <a:rPr lang="en-US" sz="1900" b="1" dirty="0"/>
              <a:t>For Faculty</a:t>
            </a:r>
          </a:p>
          <a:p>
            <a:pPr marL="0" indent="0">
              <a:buNone/>
            </a:pPr>
            <a:r>
              <a:rPr lang="en-US" sz="1800" dirty="0"/>
              <a:t>Decrease overall psychological distress</a:t>
            </a:r>
          </a:p>
          <a:p>
            <a:pPr marL="0" indent="0">
              <a:buNone/>
            </a:pPr>
            <a:r>
              <a:rPr lang="en-US" sz="1800" dirty="0"/>
              <a:t>Decrease stress, </a:t>
            </a:r>
          </a:p>
          <a:p>
            <a:pPr marL="0" indent="0">
              <a:buNone/>
            </a:pPr>
            <a:r>
              <a:rPr lang="en-US" sz="1800" dirty="0"/>
              <a:t>Decrease job burnout</a:t>
            </a:r>
          </a:p>
          <a:p>
            <a:pPr marL="0" indent="0">
              <a:buNone/>
            </a:pPr>
            <a:r>
              <a:rPr lang="en-US" sz="1800" dirty="0"/>
              <a:t>More compassionate interpersonal relationships</a:t>
            </a:r>
          </a:p>
          <a:p>
            <a:pPr marL="0" indent="0">
              <a:buNone/>
            </a:pPr>
            <a:r>
              <a:rPr lang="en-US" sz="1800" dirty="0"/>
              <a:t>Increased awareness</a:t>
            </a:r>
          </a:p>
          <a:p>
            <a:pPr marL="0" indent="0">
              <a:buNone/>
            </a:pPr>
            <a:endParaRPr lang="en-US" sz="1800" dirty="0"/>
          </a:p>
          <a:p>
            <a:pPr marL="0" indent="0">
              <a:buNone/>
            </a:pPr>
            <a:r>
              <a:rPr lang="en-US" sz="1900" b="1" dirty="0"/>
              <a:t>For Students</a:t>
            </a:r>
          </a:p>
          <a:p>
            <a:pPr marL="0" indent="0">
              <a:buNone/>
            </a:pPr>
            <a:r>
              <a:rPr lang="en-US" sz="1800" dirty="0"/>
              <a:t>Increased learning ability and memory retention</a:t>
            </a:r>
          </a:p>
          <a:p>
            <a:pPr marL="0" indent="0">
              <a:buNone/>
            </a:pPr>
            <a:r>
              <a:rPr lang="en-US" sz="1800" dirty="0"/>
              <a:t>Reduced anxiety</a:t>
            </a:r>
          </a:p>
          <a:p>
            <a:pPr marL="0" indent="0">
              <a:buNone/>
            </a:pPr>
            <a:r>
              <a:rPr lang="en-US" sz="1800" dirty="0"/>
              <a:t>Actually increased test grades</a:t>
            </a:r>
          </a:p>
          <a:p>
            <a:pPr marL="0" indent="0">
              <a:buNone/>
            </a:pPr>
            <a:r>
              <a:rPr lang="en-US" sz="1800" dirty="0"/>
              <a:t>Enhanced performance in skills</a:t>
            </a:r>
          </a:p>
          <a:p>
            <a:pPr marL="0" indent="0">
              <a:buNone/>
            </a:pPr>
            <a:r>
              <a:rPr lang="en-US" sz="1800" dirty="0"/>
              <a:t>More compassionate interpersonal relationships</a:t>
            </a:r>
          </a:p>
          <a:p>
            <a:pPr marL="0" indent="0">
              <a:buNone/>
            </a:pPr>
            <a:r>
              <a:rPr lang="en-US" sz="1800" dirty="0"/>
              <a:t>Increased Awareness</a:t>
            </a:r>
          </a:p>
          <a:p>
            <a:pPr marL="0" indent="0">
              <a:buNone/>
            </a:pPr>
            <a:endParaRPr lang="en-US" dirty="0"/>
          </a:p>
          <a:p>
            <a:endParaRPr lang="en-US" dirty="0"/>
          </a:p>
        </p:txBody>
      </p:sp>
    </p:spTree>
    <p:extLst>
      <p:ext uri="{BB962C8B-B14F-4D97-AF65-F5344CB8AC3E}">
        <p14:creationId xmlns:p14="http://schemas.microsoft.com/office/powerpoint/2010/main" val="1111602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143000"/>
            <a:ext cx="3429000" cy="3046988"/>
          </a:xfrm>
          <a:prstGeom prst="rect">
            <a:avLst/>
          </a:prstGeom>
        </p:spPr>
        <p:txBody>
          <a:bodyPr>
            <a:spAutoFit/>
          </a:bodyPr>
          <a:lstStyle/>
          <a:p>
            <a:r>
              <a:rPr lang="en-US" sz="2400" b="1" dirty="0"/>
              <a:t>Under stress the brain changes itself and the body</a:t>
            </a:r>
          </a:p>
          <a:p>
            <a:endParaRPr lang="en-US" sz="2400" b="1" dirty="0"/>
          </a:p>
          <a:p>
            <a:r>
              <a:rPr lang="en-US" sz="2400" b="1" dirty="0"/>
              <a:t>Under mindful stress management the brain </a:t>
            </a:r>
            <a:r>
              <a:rPr lang="en-US" sz="2400" b="1" i="1" dirty="0"/>
              <a:t>intentionally</a:t>
            </a:r>
            <a:r>
              <a:rPr lang="en-US" sz="2400" b="1" dirty="0"/>
              <a:t> changes itself and the body</a:t>
            </a:r>
          </a:p>
        </p:txBody>
      </p:sp>
      <p:sp>
        <p:nvSpPr>
          <p:cNvPr id="3" name="Title 2"/>
          <p:cNvSpPr>
            <a:spLocks noGrp="1"/>
          </p:cNvSpPr>
          <p:nvPr>
            <p:ph type="title" idx="4294967295"/>
          </p:nvPr>
        </p:nvSpPr>
        <p:spPr>
          <a:xfrm>
            <a:off x="1143000" y="205979"/>
            <a:ext cx="6172200" cy="857250"/>
          </a:xfrm>
        </p:spPr>
        <p:txBody>
          <a:bodyPr>
            <a:normAutofit fontScale="90000"/>
          </a:bodyPr>
          <a:lstStyle/>
          <a:p>
            <a:r>
              <a:rPr lang="en-US" dirty="0">
                <a:solidFill>
                  <a:srgbClr val="00B0F0"/>
                </a:solidFill>
              </a:rPr>
              <a:t>This is the basis of Psychoneuroimmunology</a:t>
            </a:r>
          </a:p>
        </p:txBody>
      </p:sp>
    </p:spTree>
    <p:extLst>
      <p:ext uri="{BB962C8B-B14F-4D97-AF65-F5344CB8AC3E}">
        <p14:creationId xmlns:p14="http://schemas.microsoft.com/office/powerpoint/2010/main" val="396688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do a quick body scan</a:t>
            </a:r>
          </a:p>
        </p:txBody>
      </p:sp>
    </p:spTree>
    <p:extLst>
      <p:ext uri="{BB962C8B-B14F-4D97-AF65-F5344CB8AC3E}">
        <p14:creationId xmlns:p14="http://schemas.microsoft.com/office/powerpoint/2010/main" val="240621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43000" y="1200151"/>
            <a:ext cx="6172200" cy="3394472"/>
          </a:xfrm>
        </p:spPr>
        <p:txBody>
          <a:bodyPr/>
          <a:lstStyle/>
          <a:p>
            <a:pPr marL="0" indent="0">
              <a:buNone/>
            </a:pPr>
            <a:endParaRPr lang="en-US" dirty="0"/>
          </a:p>
          <a:p>
            <a:pPr marL="0" indent="0">
              <a:buNone/>
            </a:pPr>
            <a:endParaRPr lang="en-US" dirty="0"/>
          </a:p>
          <a:p>
            <a:pPr marL="0" indent="0">
              <a:buNone/>
            </a:pPr>
            <a:r>
              <a:rPr lang="en-US" dirty="0"/>
              <a:t>“The universe is a continuous web. Touch it at any point and the whole web quivers.”</a:t>
            </a:r>
          </a:p>
          <a:p>
            <a:pPr marL="0" indent="0">
              <a:buNone/>
            </a:pPr>
            <a:r>
              <a:rPr lang="en-US" dirty="0"/>
              <a:t>						Stanley </a:t>
            </a:r>
            <a:r>
              <a:rPr lang="en-US" dirty="0" err="1"/>
              <a:t>Kunitz</a:t>
            </a:r>
            <a:r>
              <a:rPr lang="en-US" dirty="0"/>
              <a:t/>
            </a:r>
            <a:br>
              <a:rPr lang="en-US" dirty="0"/>
            </a:br>
            <a:endParaRPr lang="en-US" dirty="0"/>
          </a:p>
        </p:txBody>
      </p:sp>
    </p:spTree>
    <p:extLst>
      <p:ext uri="{BB962C8B-B14F-4D97-AF65-F5344CB8AC3E}">
        <p14:creationId xmlns:p14="http://schemas.microsoft.com/office/powerpoint/2010/main" val="302683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Into A Place of Serenity for a Moment</a:t>
            </a:r>
          </a:p>
        </p:txBody>
      </p:sp>
      <p:sp>
        <p:nvSpPr>
          <p:cNvPr id="3" name="Content Placeholder 2"/>
          <p:cNvSpPr>
            <a:spLocks noGrp="1"/>
          </p:cNvSpPr>
          <p:nvPr>
            <p:ph sz="half" idx="1"/>
          </p:nvPr>
        </p:nvSpPr>
        <p:spPr/>
        <p:txBody>
          <a:bodyPr/>
          <a:lstStyle/>
          <a:p>
            <a:r>
              <a:rPr lang="en-US" dirty="0"/>
              <a:t>You can use a desktop picture for imagery</a:t>
            </a:r>
          </a:p>
          <a:p>
            <a:endParaRPr lang="en-US" dirty="0"/>
          </a:p>
          <a:p>
            <a:endParaRPr lang="en-US" dirty="0"/>
          </a:p>
        </p:txBody>
      </p:sp>
      <p:sp>
        <p:nvSpPr>
          <p:cNvPr id="4" name="Content Placeholder 3"/>
          <p:cNvSpPr>
            <a:spLocks noGrp="1"/>
          </p:cNvSpPr>
          <p:nvPr>
            <p:ph sz="half" idx="2"/>
          </p:nvPr>
        </p:nvSpPr>
        <p:spPr/>
        <p:txBody>
          <a:bodyPr/>
          <a:lstStyle/>
          <a:p>
            <a:r>
              <a:rPr lang="en-US" dirty="0"/>
              <a:t>Or </a:t>
            </a:r>
          </a:p>
          <a:p>
            <a:r>
              <a:rPr lang="en-US" dirty="0"/>
              <a:t>Use the body scan…</a:t>
            </a:r>
          </a:p>
          <a:p>
            <a:r>
              <a:rPr lang="en-US" dirty="0"/>
              <a:t>Or go to your chest… ask what am I feeling?</a:t>
            </a:r>
          </a:p>
          <a:p>
            <a:r>
              <a:rPr lang="en-US" dirty="0"/>
              <a:t>Deep breath...relax the chest and back…</a:t>
            </a:r>
          </a:p>
          <a:p>
            <a:r>
              <a:rPr lang="en-US" dirty="0" err="1"/>
              <a:t>And/Or</a:t>
            </a:r>
            <a:r>
              <a:rPr lang="en-US" dirty="0"/>
              <a:t> imagine a hot white light in the chest.</a:t>
            </a:r>
          </a:p>
          <a:p>
            <a:endParaRPr lang="en-US" dirty="0"/>
          </a:p>
        </p:txBody>
      </p:sp>
      <p:pic>
        <p:nvPicPr>
          <p:cNvPr id="6" name="Picture 5"/>
          <p:cNvPicPr>
            <a:picLocks noChangeAspect="1"/>
          </p:cNvPicPr>
          <p:nvPr/>
        </p:nvPicPr>
        <p:blipFill>
          <a:blip r:embed="rId3"/>
          <a:stretch>
            <a:fillRect/>
          </a:stretch>
        </p:blipFill>
        <p:spPr>
          <a:xfrm>
            <a:off x="1600200" y="2114550"/>
            <a:ext cx="2619375" cy="1743075"/>
          </a:xfrm>
          <a:prstGeom prst="rect">
            <a:avLst/>
          </a:prstGeom>
        </p:spPr>
      </p:pic>
    </p:spTree>
    <p:extLst>
      <p:ext uri="{BB962C8B-B14F-4D97-AF65-F5344CB8AC3E}">
        <p14:creationId xmlns:p14="http://schemas.microsoft.com/office/powerpoint/2010/main" val="2096715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a:xfrm>
            <a:off x="2571750" y="1200151"/>
            <a:ext cx="5429250" cy="3394472"/>
          </a:xfrm>
        </p:spPr>
        <p:txBody>
          <a:bodyPr/>
          <a:lstStyle/>
          <a:p>
            <a:pPr eaLnBrk="1" hangingPunct="1">
              <a:buFontTx/>
              <a:buNone/>
            </a:pPr>
            <a:endParaRPr lang="en-US" altLang="en-US" dirty="0"/>
          </a:p>
          <a:p>
            <a:pPr eaLnBrk="1" hangingPunct="1">
              <a:buFontTx/>
              <a:buNone/>
            </a:pPr>
            <a:endParaRPr lang="en-US" altLang="en-US" dirty="0"/>
          </a:p>
          <a:p>
            <a:pPr eaLnBrk="1" hangingPunct="1">
              <a:buFontTx/>
              <a:buNone/>
            </a:pPr>
            <a:endParaRPr lang="en-US" altLang="en-US" dirty="0"/>
          </a:p>
          <a:p>
            <a:pPr eaLnBrk="1" hangingPunct="1">
              <a:buFontTx/>
              <a:buNone/>
            </a:pPr>
            <a:r>
              <a:rPr lang="en-US" altLang="en-US" dirty="0"/>
              <a:t>“We do not see the world as it is, but as we are.” </a:t>
            </a:r>
          </a:p>
          <a:p>
            <a:pPr eaLnBrk="1" hangingPunct="1">
              <a:buFontTx/>
              <a:buNone/>
            </a:pPr>
            <a:r>
              <a:rPr lang="en-US" altLang="en-US" sz="750" dirty="0"/>
              <a:t>                                                                                                                                                                   Anais Nin</a:t>
            </a:r>
          </a:p>
        </p:txBody>
      </p:sp>
    </p:spTree>
    <p:extLst>
      <p:ext uri="{BB962C8B-B14F-4D97-AF65-F5344CB8AC3E}">
        <p14:creationId xmlns:p14="http://schemas.microsoft.com/office/powerpoint/2010/main" val="304366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Cultivating attention</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 The faculty of voluntarily bringing back a wandering attention, over and over again, is the very root of judgment, character, and will…An education which would improve the attention faculty would be THE education par excellence. But it is easier to define this ideal than to give practical directions for bringing it about,” William James from Talks With Teachers (</a:t>
            </a:r>
            <a:r>
              <a:rPr lang="en-US" b="1" dirty="0"/>
              <a:t>1899</a:t>
            </a:r>
            <a:r>
              <a:rPr lang="en-US" dirty="0"/>
              <a:t>)</a:t>
            </a:r>
          </a:p>
          <a:p>
            <a:pPr marL="0" indent="0">
              <a:buNone/>
            </a:pPr>
            <a:r>
              <a:rPr lang="en-US" dirty="0"/>
              <a:t> </a:t>
            </a:r>
          </a:p>
        </p:txBody>
      </p:sp>
    </p:spTree>
    <p:extLst>
      <p:ext uri="{BB962C8B-B14F-4D97-AF65-F5344CB8AC3E}">
        <p14:creationId xmlns:p14="http://schemas.microsoft.com/office/powerpoint/2010/main" val="381249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Mindfulness and</a:t>
            </a:r>
            <a:br>
              <a:rPr lang="en-US" b="1" dirty="0"/>
            </a:br>
            <a:r>
              <a:rPr lang="en-US" b="1" dirty="0"/>
              <a:t>Professional Practice</a:t>
            </a:r>
            <a:endParaRPr lang="en-US" dirty="0"/>
          </a:p>
        </p:txBody>
      </p:sp>
      <p:sp>
        <p:nvSpPr>
          <p:cNvPr id="3" name="Content Placeholder 2"/>
          <p:cNvSpPr>
            <a:spLocks noGrp="1"/>
          </p:cNvSpPr>
          <p:nvPr>
            <p:ph idx="1"/>
          </p:nvPr>
        </p:nvSpPr>
        <p:spPr/>
        <p:txBody>
          <a:bodyPr/>
          <a:lstStyle/>
          <a:p>
            <a:r>
              <a:rPr lang="en-US" dirty="0"/>
              <a:t>What happens to our own practice and teaching if we are attentive to ourselves and others?</a:t>
            </a:r>
          </a:p>
          <a:p>
            <a:r>
              <a:rPr lang="en-US" dirty="0"/>
              <a:t>What happens if we slow the process down?</a:t>
            </a:r>
          </a:p>
          <a:p>
            <a:r>
              <a:rPr lang="en-US" dirty="0"/>
              <a:t>Talk less?</a:t>
            </a:r>
          </a:p>
          <a:p>
            <a:r>
              <a:rPr lang="en-US" dirty="0"/>
              <a:t>Listen more?</a:t>
            </a:r>
          </a:p>
          <a:p>
            <a:r>
              <a:rPr lang="en-US" dirty="0"/>
              <a:t>Laugh harder?</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620722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altLang="en-US" sz="3000" dirty="0"/>
              <a:t>We all have something we do every day many times</a:t>
            </a:r>
          </a:p>
        </p:txBody>
      </p:sp>
      <p:sp>
        <p:nvSpPr>
          <p:cNvPr id="3075" name="Rectangle 3"/>
          <p:cNvSpPr>
            <a:spLocks noGrp="1" noChangeArrowheads="1"/>
          </p:cNvSpPr>
          <p:nvPr>
            <p:ph type="body" idx="1"/>
          </p:nvPr>
        </p:nvSpPr>
        <p:spPr/>
        <p:txBody>
          <a:bodyPr/>
          <a:lstStyle/>
          <a:p>
            <a:pPr>
              <a:lnSpc>
                <a:spcPct val="90000"/>
              </a:lnSpc>
            </a:pPr>
            <a:r>
              <a:rPr lang="en-US" altLang="en-US" dirty="0"/>
              <a:t>Teachers, nurses, doctors, administrators…we all are on the run.</a:t>
            </a:r>
          </a:p>
          <a:p>
            <a:pPr>
              <a:lnSpc>
                <a:spcPct val="90000"/>
              </a:lnSpc>
            </a:pPr>
            <a:endParaRPr lang="en-US" altLang="en-US" dirty="0"/>
          </a:p>
          <a:p>
            <a:pPr>
              <a:lnSpc>
                <a:spcPct val="90000"/>
              </a:lnSpc>
            </a:pPr>
            <a:r>
              <a:rPr lang="en-US" altLang="en-US" dirty="0" err="1"/>
              <a:t>Soooooo</a:t>
            </a:r>
            <a:r>
              <a:rPr lang="en-US" altLang="en-US" dirty="0"/>
              <a:t>, use something that happens all the time as the signal to center and focus, be aware and paying attention…</a:t>
            </a:r>
          </a:p>
          <a:p>
            <a:pPr>
              <a:lnSpc>
                <a:spcPct val="90000"/>
              </a:lnSpc>
            </a:pPr>
            <a:r>
              <a:rPr lang="en-US" altLang="en-US" dirty="0"/>
              <a:t>Going through a door, phone ringing, student raising a hand….make the thing you do most the signal for mindfulness…</a:t>
            </a:r>
          </a:p>
        </p:txBody>
      </p:sp>
    </p:spTree>
    <p:extLst>
      <p:ext uri="{BB962C8B-B14F-4D97-AF65-F5344CB8AC3E}">
        <p14:creationId xmlns:p14="http://schemas.microsoft.com/office/powerpoint/2010/main" val="2902255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When you put it all together:</a:t>
            </a:r>
          </a:p>
        </p:txBody>
      </p:sp>
      <p:sp>
        <p:nvSpPr>
          <p:cNvPr id="4099" name="Rectangle 3"/>
          <p:cNvSpPr>
            <a:spLocks noGrp="1" noChangeArrowheads="1"/>
          </p:cNvSpPr>
          <p:nvPr>
            <p:ph type="body" idx="1"/>
          </p:nvPr>
        </p:nvSpPr>
        <p:spPr/>
        <p:txBody>
          <a:bodyPr/>
          <a:lstStyle/>
          <a:p>
            <a:r>
              <a:rPr lang="en-US" altLang="en-US" dirty="0"/>
              <a:t>Check your:</a:t>
            </a:r>
          </a:p>
          <a:p>
            <a:r>
              <a:rPr lang="en-US" altLang="en-US" dirty="0"/>
              <a:t>Posture—what is my body saying, doing?</a:t>
            </a:r>
          </a:p>
          <a:p>
            <a:r>
              <a:rPr lang="en-US" altLang="en-US" dirty="0"/>
              <a:t>Attitude—what am I feeling, thinking?</a:t>
            </a:r>
          </a:p>
          <a:p>
            <a:r>
              <a:rPr lang="en-US" altLang="en-US" dirty="0"/>
              <a:t>Breath—how am I breathing or not?</a:t>
            </a:r>
          </a:p>
          <a:p>
            <a:r>
              <a:rPr lang="en-US" altLang="en-US" dirty="0"/>
              <a:t>Let go---let go--focus</a:t>
            </a:r>
          </a:p>
          <a:p>
            <a:pPr>
              <a:buFontTx/>
              <a:buNone/>
            </a:pPr>
            <a:endParaRPr lang="en-US" altLang="en-US" dirty="0"/>
          </a:p>
        </p:txBody>
      </p:sp>
    </p:spTree>
    <p:extLst>
      <p:ext uri="{BB962C8B-B14F-4D97-AF65-F5344CB8AC3E}">
        <p14:creationId xmlns:p14="http://schemas.microsoft.com/office/powerpoint/2010/main" val="3916767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research shows</a:t>
            </a:r>
          </a:p>
        </p:txBody>
      </p:sp>
      <p:sp>
        <p:nvSpPr>
          <p:cNvPr id="3" name="Content Placeholder 2"/>
          <p:cNvSpPr>
            <a:spLocks noGrp="1"/>
          </p:cNvSpPr>
          <p:nvPr>
            <p:ph idx="1"/>
          </p:nvPr>
        </p:nvSpPr>
        <p:spPr/>
        <p:txBody>
          <a:bodyPr>
            <a:normAutofit/>
          </a:bodyPr>
          <a:lstStyle/>
          <a:p>
            <a:r>
              <a:rPr lang="en-US" dirty="0"/>
              <a:t>Beginning every class with a mindfulness moment….a one minute mindfulness exercise…improves students grades (</a:t>
            </a:r>
            <a:r>
              <a:rPr lang="en-US" dirty="0" err="1"/>
              <a:t>Youmans</a:t>
            </a:r>
            <a:r>
              <a:rPr lang="en-US" dirty="0"/>
              <a:t> &amp; </a:t>
            </a:r>
            <a:r>
              <a:rPr lang="en-US" dirty="0" err="1"/>
              <a:t>Ramsberg</a:t>
            </a:r>
            <a:r>
              <a:rPr lang="en-US" dirty="0"/>
              <a:t>, 2014)</a:t>
            </a:r>
          </a:p>
          <a:p>
            <a:endParaRPr lang="en-US" dirty="0"/>
          </a:p>
          <a:p>
            <a:endParaRPr lang="en-US" dirty="0"/>
          </a:p>
          <a:p>
            <a:r>
              <a:rPr lang="en-US" dirty="0"/>
              <a:t>Doing a one minute paragraph at the end of class stimulates short term recall, reinforces learning and informs faculty about what worked, what didn’t, and where additional emphasis needs to be placed. ( developed at Stanford University)</a:t>
            </a:r>
          </a:p>
        </p:txBody>
      </p:sp>
    </p:spTree>
    <p:extLst>
      <p:ext uri="{BB962C8B-B14F-4D97-AF65-F5344CB8AC3E}">
        <p14:creationId xmlns:p14="http://schemas.microsoft.com/office/powerpoint/2010/main" val="4165470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Wingdings" panose="05000000000000000000" pitchFamily="2" charset="2"/>
              </a:rPr>
              <a:t></a:t>
            </a:r>
            <a:endParaRPr lang="en-US" dirty="0"/>
          </a:p>
        </p:txBody>
      </p:sp>
      <p:sp>
        <p:nvSpPr>
          <p:cNvPr id="3" name="Content Placeholder 2"/>
          <p:cNvSpPr>
            <a:spLocks noGrp="1"/>
          </p:cNvSpPr>
          <p:nvPr>
            <p:ph idx="1"/>
          </p:nvPr>
        </p:nvSpPr>
        <p:spPr/>
        <p:txBody>
          <a:bodyPr>
            <a:normAutofit fontScale="92500"/>
          </a:bodyPr>
          <a:lstStyle/>
          <a:p>
            <a:endParaRPr lang="en-US" dirty="0"/>
          </a:p>
          <a:p>
            <a:r>
              <a:rPr lang="en-US" dirty="0"/>
              <a:t>“</a:t>
            </a:r>
            <a:r>
              <a:rPr lang="en-US" i="1" dirty="0"/>
              <a:t>we are what we are because of stresses placed upon us and the adaptations we have made to these stresses both physical and otherwise. The state of our bodies, our minds, and our personalities is the result of these adaptations</a:t>
            </a:r>
            <a:r>
              <a:rPr lang="en-US" dirty="0"/>
              <a:t>”</a:t>
            </a:r>
          </a:p>
          <a:p>
            <a:r>
              <a:rPr lang="en-US" dirty="0"/>
              <a:t>(</a:t>
            </a:r>
            <a:r>
              <a:rPr lang="en-US" dirty="0" err="1"/>
              <a:t>Counsilman</a:t>
            </a:r>
            <a:r>
              <a:rPr lang="en-US" dirty="0"/>
              <a:t>, 1968, p. 349, italics in original)</a:t>
            </a:r>
          </a:p>
          <a:p>
            <a:endParaRPr lang="en-US" dirty="0"/>
          </a:p>
          <a:p>
            <a:endParaRPr lang="en-US" dirty="0"/>
          </a:p>
          <a:p>
            <a:r>
              <a:rPr lang="en-US" dirty="0"/>
              <a:t>Are you holding your breath right now?</a:t>
            </a:r>
          </a:p>
          <a:p>
            <a:r>
              <a:rPr lang="en-US" dirty="0"/>
              <a:t>Exhale slowly….</a:t>
            </a:r>
          </a:p>
          <a:p>
            <a:r>
              <a:rPr lang="en-US" dirty="0"/>
              <a:t>Have a lovely afternoon!</a:t>
            </a:r>
          </a:p>
        </p:txBody>
      </p:sp>
    </p:spTree>
    <p:extLst>
      <p:ext uri="{BB962C8B-B14F-4D97-AF65-F5344CB8AC3E}">
        <p14:creationId xmlns:p14="http://schemas.microsoft.com/office/powerpoint/2010/main" val="573448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057650" y="1200151"/>
            <a:ext cx="3943350" cy="298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290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000" dirty="0"/>
              <a:t>Additional references </a:t>
            </a:r>
            <a:r>
              <a:rPr lang="en-US" altLang="en-US" sz="3000"/>
              <a:t>slides containing </a:t>
            </a:r>
            <a:r>
              <a:rPr lang="en-US" altLang="en-US" sz="3000" dirty="0"/>
              <a:t>the work of:</a:t>
            </a:r>
          </a:p>
        </p:txBody>
      </p:sp>
      <p:sp>
        <p:nvSpPr>
          <p:cNvPr id="18435" name="Rectangle 3"/>
          <p:cNvSpPr>
            <a:spLocks noGrp="1" noChangeArrowheads="1"/>
          </p:cNvSpPr>
          <p:nvPr>
            <p:ph type="body" idx="1"/>
          </p:nvPr>
        </p:nvSpPr>
        <p:spPr/>
        <p:txBody>
          <a:bodyPr/>
          <a:lstStyle/>
          <a:p>
            <a:pPr algn="r" eaLnBrk="1" hangingPunct="1">
              <a:lnSpc>
                <a:spcPct val="80000"/>
              </a:lnSpc>
              <a:buFontTx/>
              <a:buNone/>
            </a:pPr>
            <a:endParaRPr lang="it-IT" altLang="zh-CN" sz="1200" dirty="0">
              <a:ea typeface="华文新魏"/>
              <a:cs typeface="华文新魏"/>
            </a:endParaRPr>
          </a:p>
          <a:p>
            <a:pPr algn="r">
              <a:lnSpc>
                <a:spcPct val="80000"/>
              </a:lnSpc>
              <a:buNone/>
            </a:pPr>
            <a:endParaRPr lang="it-IT" altLang="zh-CN" sz="1200" dirty="0">
              <a:ea typeface="华文新魏"/>
              <a:cs typeface="华文新魏"/>
            </a:endParaRPr>
          </a:p>
          <a:p>
            <a:pPr algn="r" eaLnBrk="1" hangingPunct="1">
              <a:lnSpc>
                <a:spcPct val="80000"/>
              </a:lnSpc>
              <a:buFontTx/>
              <a:buNone/>
            </a:pPr>
            <a:r>
              <a:rPr lang="it-IT" altLang="zh-CN" sz="1200" dirty="0">
                <a:ea typeface="华文新魏"/>
                <a:cs typeface="华文新魏"/>
              </a:rPr>
              <a:t>Giacomo Rizzolatti et al. </a:t>
            </a:r>
            <a:r>
              <a:rPr lang="en-US" altLang="zh-CN" sz="1200" dirty="0">
                <a:ea typeface="华文新魏"/>
                <a:cs typeface="华文新魏"/>
              </a:rPr>
              <a:t>Premotor cortex and the recognition of motor actions. Cognitive Brain Research 3. 1996:131-141</a:t>
            </a:r>
            <a:endParaRPr lang="zh-CN" altLang="en-US" sz="1200" dirty="0">
              <a:latin typeface="Bookman Old Style" panose="02050604050505020204" pitchFamily="18" charset="0"/>
              <a:ea typeface="SimSun" panose="02010600030101010101" pitchFamily="2" charset="-122"/>
            </a:endParaRPr>
          </a:p>
          <a:p>
            <a:pPr eaLnBrk="1" hangingPunct="1">
              <a:lnSpc>
                <a:spcPct val="80000"/>
              </a:lnSpc>
            </a:pPr>
            <a:endParaRPr lang="en-GB" altLang="en-US" sz="1200" dirty="0"/>
          </a:p>
          <a:p>
            <a:pPr eaLnBrk="1" hangingPunct="1">
              <a:lnSpc>
                <a:spcPct val="80000"/>
              </a:lnSpc>
            </a:pPr>
            <a:endParaRPr lang="en-GB" altLang="en-US" sz="900" dirty="0"/>
          </a:p>
          <a:p>
            <a:pPr eaLnBrk="1" hangingPunct="1">
              <a:lnSpc>
                <a:spcPct val="80000"/>
              </a:lnSpc>
              <a:spcBef>
                <a:spcPct val="0"/>
              </a:spcBef>
              <a:buFontTx/>
              <a:buNone/>
            </a:pPr>
            <a:r>
              <a:rPr lang="it-IT" altLang="zh-CN" sz="1200" dirty="0">
                <a:ea typeface="SimSun" panose="02010600030101010101" pitchFamily="2" charset="-122"/>
              </a:rPr>
              <a:t>Giacomo Rizzolatti et al. </a:t>
            </a:r>
            <a:r>
              <a:rPr lang="en-US" altLang="zh-CN" sz="1200" dirty="0">
                <a:ea typeface="SimSun" panose="02010600030101010101" pitchFamily="2" charset="-122"/>
              </a:rPr>
              <a:t>Motor and cognitive functions of the ventral premotor cortex. Current Opinion in Neurobiology 2002, 12:149–154</a:t>
            </a:r>
            <a:endParaRPr lang="zh-CN" altLang="en-US" sz="1200" dirty="0">
              <a:ea typeface="SimSun" panose="02010600030101010101" pitchFamily="2" charset="-122"/>
            </a:endParaRPr>
          </a:p>
          <a:p>
            <a:pPr eaLnBrk="1" hangingPunct="1">
              <a:lnSpc>
                <a:spcPct val="80000"/>
              </a:lnSpc>
            </a:pPr>
            <a:endParaRPr lang="en-GB" altLang="en-US" sz="900" dirty="0"/>
          </a:p>
          <a:p>
            <a:pPr eaLnBrk="1" hangingPunct="1">
              <a:lnSpc>
                <a:spcPct val="80000"/>
              </a:lnSpc>
            </a:pPr>
            <a:endParaRPr lang="en-GB" altLang="en-US" sz="900" dirty="0"/>
          </a:p>
          <a:p>
            <a:pPr eaLnBrk="1" hangingPunct="1">
              <a:lnSpc>
                <a:spcPct val="80000"/>
              </a:lnSpc>
            </a:pPr>
            <a:r>
              <a:rPr lang="en-GB" altLang="en-US" sz="900" dirty="0"/>
              <a:t> </a:t>
            </a:r>
            <a:r>
              <a:rPr lang="en-GB" altLang="en-US" sz="1050" dirty="0" err="1"/>
              <a:t>Stolorow</a:t>
            </a:r>
            <a:r>
              <a:rPr lang="en-GB" altLang="en-US" sz="1050" dirty="0"/>
              <a:t>, R. D. &amp; Atwood, G. E. (1992)  </a:t>
            </a:r>
            <a:r>
              <a:rPr lang="en-GB" altLang="en-US" sz="1050" i="1" dirty="0"/>
              <a:t>Contexts of Being: The Intersubjective Foundations of Psychological Life.</a:t>
            </a:r>
            <a:r>
              <a:rPr lang="en-GB" altLang="en-US" sz="1050" dirty="0"/>
              <a:t> Hillsdale, N.J.: The Analytic Press.)</a:t>
            </a:r>
          </a:p>
          <a:p>
            <a:pPr eaLnBrk="1" hangingPunct="1">
              <a:lnSpc>
                <a:spcPct val="80000"/>
              </a:lnSpc>
            </a:pPr>
            <a:endParaRPr lang="en-GB" altLang="en-US" sz="1050" dirty="0"/>
          </a:p>
          <a:p>
            <a:pPr eaLnBrk="1" hangingPunct="1">
              <a:lnSpc>
                <a:spcPct val="80000"/>
              </a:lnSpc>
            </a:pPr>
            <a:endParaRPr lang="en-GB" altLang="en-US" sz="1050" dirty="0"/>
          </a:p>
          <a:p>
            <a:pPr eaLnBrk="1" hangingPunct="1">
              <a:lnSpc>
                <a:spcPct val="80000"/>
              </a:lnSpc>
              <a:buFontTx/>
              <a:buNone/>
            </a:pPr>
            <a:r>
              <a:rPr lang="en-GB" altLang="en-US" sz="1200" dirty="0" err="1"/>
              <a:t>Trevarthen</a:t>
            </a:r>
            <a:r>
              <a:rPr lang="en-GB" altLang="en-US" sz="1200" dirty="0"/>
              <a:t>, C. &amp; Aitken, K.J. (2001) </a:t>
            </a:r>
            <a:r>
              <a:rPr lang="en-GB" altLang="en-US" sz="1200" i="1" dirty="0"/>
              <a:t>Infant intersubjectivity: research, theory, and clinical application.</a:t>
            </a:r>
            <a:r>
              <a:rPr lang="en-GB" altLang="en-US" sz="1200" dirty="0"/>
              <a:t> Journal of Child Psychology &amp; Psychiatry. Vol. 42 (1)</a:t>
            </a:r>
          </a:p>
          <a:p>
            <a:pPr eaLnBrk="1" hangingPunct="1">
              <a:lnSpc>
                <a:spcPct val="80000"/>
              </a:lnSpc>
              <a:buFontTx/>
              <a:buNone/>
            </a:pPr>
            <a:endParaRPr lang="en-GB" altLang="en-US" sz="1200" dirty="0"/>
          </a:p>
          <a:p>
            <a:pPr>
              <a:lnSpc>
                <a:spcPct val="80000"/>
              </a:lnSpc>
              <a:buNone/>
            </a:pPr>
            <a:r>
              <a:rPr lang="en-US" altLang="en-US" sz="1200" dirty="0"/>
              <a:t>Beatrice M.L. de </a:t>
            </a:r>
            <a:r>
              <a:rPr lang="en-US" altLang="en-US" sz="1200" dirty="0" err="1"/>
              <a:t>Gelder</a:t>
            </a:r>
            <a:r>
              <a:rPr lang="en-US" altLang="en-US" sz="1200" dirty="0"/>
              <a:t>, Harvard. 2008</a:t>
            </a:r>
            <a:endParaRPr lang="en-GB" altLang="en-US" sz="1200" dirty="0"/>
          </a:p>
          <a:p>
            <a:pPr eaLnBrk="1" hangingPunct="1">
              <a:lnSpc>
                <a:spcPct val="80000"/>
              </a:lnSpc>
            </a:pPr>
            <a:r>
              <a:rPr lang="en-US" altLang="zh-CN" sz="1050" dirty="0">
                <a:latin typeface="Bookman Old Style" panose="02050604050505020204" pitchFamily="18" charset="0"/>
                <a:ea typeface="SimSun" panose="02010600030101010101" pitchFamily="2" charset="-122"/>
              </a:rPr>
              <a:t>Xuan Zhao</a:t>
            </a:r>
          </a:p>
          <a:p>
            <a:pPr eaLnBrk="1" hangingPunct="1">
              <a:lnSpc>
                <a:spcPct val="80000"/>
              </a:lnSpc>
            </a:pPr>
            <a:endParaRPr lang="en-US" altLang="zh-CN" sz="1050" dirty="0">
              <a:latin typeface="Bookman Old Style" panose="02050604050505020204" pitchFamily="18" charset="0"/>
              <a:ea typeface="SimSun" panose="02010600030101010101" pitchFamily="2" charset="-122"/>
            </a:endParaRPr>
          </a:p>
          <a:p>
            <a:pPr eaLnBrk="1" hangingPunct="1">
              <a:lnSpc>
                <a:spcPct val="80000"/>
              </a:lnSpc>
            </a:pPr>
            <a:r>
              <a:rPr lang="en-US" altLang="en-US" sz="1050" dirty="0"/>
              <a:t>Julie Summers and T.J. </a:t>
            </a:r>
            <a:r>
              <a:rPr lang="en-US" altLang="en-US" sz="1050" dirty="0" err="1"/>
              <a:t>Koomen</a:t>
            </a:r>
            <a:endParaRPr lang="en-US" altLang="en-US" sz="1050" dirty="0"/>
          </a:p>
          <a:p>
            <a:pPr eaLnBrk="1" hangingPunct="1">
              <a:lnSpc>
                <a:spcPct val="80000"/>
              </a:lnSpc>
            </a:pPr>
            <a:endParaRPr lang="en-US" altLang="en-US" sz="1050" dirty="0"/>
          </a:p>
          <a:p>
            <a:pPr eaLnBrk="1" hangingPunct="1">
              <a:lnSpc>
                <a:spcPct val="80000"/>
              </a:lnSpc>
            </a:pPr>
            <a:endParaRPr lang="en-US" altLang="en-US" sz="1050" dirty="0"/>
          </a:p>
        </p:txBody>
      </p:sp>
    </p:spTree>
    <p:extLst>
      <p:ext uri="{BB962C8B-B14F-4D97-AF65-F5344CB8AC3E}">
        <p14:creationId xmlns:p14="http://schemas.microsoft.com/office/powerpoint/2010/main" val="103858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Really quickly think:</a:t>
            </a:r>
          </a:p>
        </p:txBody>
      </p:sp>
      <p:sp>
        <p:nvSpPr>
          <p:cNvPr id="3" name="Content Placeholder 2"/>
          <p:cNvSpPr>
            <a:spLocks noGrp="1"/>
          </p:cNvSpPr>
          <p:nvPr>
            <p:ph idx="1"/>
          </p:nvPr>
        </p:nvSpPr>
        <p:spPr/>
        <p:txBody>
          <a:bodyPr/>
          <a:lstStyle/>
          <a:p>
            <a:r>
              <a:rPr lang="en-US" dirty="0"/>
              <a:t>How have I been </a:t>
            </a:r>
            <a:r>
              <a:rPr lang="en-US" dirty="0" err="1"/>
              <a:t>mindLESS</a:t>
            </a:r>
            <a:r>
              <a:rPr lang="en-US" dirty="0"/>
              <a:t> today? </a:t>
            </a:r>
          </a:p>
          <a:p>
            <a:r>
              <a:rPr lang="en-US" dirty="0"/>
              <a:t>And what happened because of this?</a:t>
            </a:r>
          </a:p>
        </p:txBody>
      </p:sp>
    </p:spTree>
    <p:extLst>
      <p:ext uri="{BB962C8B-B14F-4D97-AF65-F5344CB8AC3E}">
        <p14:creationId xmlns:p14="http://schemas.microsoft.com/office/powerpoint/2010/main" val="418785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143000" y="1200151"/>
            <a:ext cx="6172200" cy="3394472"/>
          </a:xfrm>
        </p:spPr>
        <p:txBody>
          <a:bodyPr/>
          <a:lstStyle/>
          <a:p>
            <a:pPr marL="0" indent="0">
              <a:buNone/>
            </a:pPr>
            <a:endParaRPr lang="en-US" dirty="0"/>
          </a:p>
          <a:p>
            <a:pPr marL="0" indent="0">
              <a:buNone/>
            </a:pPr>
            <a:r>
              <a:rPr lang="en-US" dirty="0"/>
              <a:t>“Our genome reflects  a range of potential</a:t>
            </a:r>
          </a:p>
          <a:p>
            <a:pPr marL="0" indent="0">
              <a:buNone/>
            </a:pPr>
            <a:r>
              <a:rPr lang="en-US" dirty="0"/>
              <a:t>And waits for direction from the environment….</a:t>
            </a:r>
          </a:p>
          <a:p>
            <a:pPr marL="0" indent="0">
              <a:buNone/>
            </a:pPr>
            <a:r>
              <a:rPr lang="en-US" dirty="0"/>
              <a:t>We create the earth and the earth creates us.”</a:t>
            </a:r>
          </a:p>
          <a:p>
            <a:pPr marL="0" indent="0">
              <a:buNone/>
            </a:pPr>
            <a:r>
              <a:rPr lang="en-US" sz="1500" dirty="0"/>
              <a:t>							Nathan Daley</a:t>
            </a:r>
          </a:p>
        </p:txBody>
      </p:sp>
    </p:spTree>
    <p:extLst>
      <p:ext uri="{BB962C8B-B14F-4D97-AF65-F5344CB8AC3E}">
        <p14:creationId xmlns:p14="http://schemas.microsoft.com/office/powerpoint/2010/main" val="14157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43001" y="1200151"/>
            <a:ext cx="4526756"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100" y="1617785"/>
            <a:ext cx="2457450" cy="22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73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This is how stress affects epigenetic switching</a:t>
            </a:r>
          </a:p>
        </p:txBody>
      </p:sp>
      <p:pic>
        <p:nvPicPr>
          <p:cNvPr id="4" name="Content Placeholder 3" descr="https://d396qusza40orc.cloudfront.net/addictedbrain/images/1-HistonesAndGeneAccess.png"/>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485900" y="2045295"/>
            <a:ext cx="3028950" cy="1704182"/>
          </a:xfrm>
          <a:prstGeom prst="rect">
            <a:avLst/>
          </a:prstGeom>
          <a:noFill/>
          <a:ln>
            <a:noFill/>
          </a:ln>
        </p:spPr>
      </p:pic>
      <p:pic>
        <p:nvPicPr>
          <p:cNvPr id="7" name="Content Placeholder 6" descr="https://d396qusza40orc.cloudfront.net/addictedbrain/images/2-AcetylationOfHistones.pn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29150" y="2045295"/>
            <a:ext cx="3028950" cy="1704182"/>
          </a:xfrm>
          <a:prstGeom prst="rect">
            <a:avLst/>
          </a:prstGeom>
          <a:noFill/>
          <a:ln>
            <a:noFill/>
          </a:ln>
        </p:spPr>
      </p:pic>
    </p:spTree>
    <p:extLst>
      <p:ext uri="{BB962C8B-B14F-4D97-AF65-F5344CB8AC3E}">
        <p14:creationId xmlns:p14="http://schemas.microsoft.com/office/powerpoint/2010/main" val="329613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690FEF-4198-41EF-AFFC-50DFCC2E3DA8}"/>
              </a:ext>
            </a:extLst>
          </p:cNvPr>
          <p:cNvSpPr>
            <a:spLocks noGrp="1"/>
          </p:cNvSpPr>
          <p:nvPr>
            <p:ph type="title"/>
          </p:nvPr>
        </p:nvSpPr>
        <p:spPr/>
        <p:txBody>
          <a:bodyPr>
            <a:normAutofit fontScale="90000"/>
          </a:bodyPr>
          <a:lstStyle/>
          <a:p>
            <a:r>
              <a:rPr lang="en-US" dirty="0"/>
              <a:t/>
            </a:r>
            <a:br>
              <a:rPr lang="en-US" dirty="0"/>
            </a:br>
            <a:r>
              <a:rPr lang="en-US" dirty="0"/>
              <a:t>Neuronal Activity is stimulated by internal states and external stimuli….</a:t>
            </a:r>
          </a:p>
        </p:txBody>
      </p:sp>
      <p:sp>
        <p:nvSpPr>
          <p:cNvPr id="9" name="Content Placeholder 8">
            <a:extLst>
              <a:ext uri="{FF2B5EF4-FFF2-40B4-BE49-F238E27FC236}">
                <a16:creationId xmlns:a16="http://schemas.microsoft.com/office/drawing/2014/main" xmlns="" id="{002FC8D3-1902-460C-A01F-314965CBAA61}"/>
              </a:ext>
            </a:extLst>
          </p:cNvPr>
          <p:cNvSpPr>
            <a:spLocks noGrp="1"/>
          </p:cNvSpPr>
          <p:nvPr>
            <p:ph idx="1"/>
          </p:nvPr>
        </p:nvSpPr>
        <p:spPr/>
        <p:txBody>
          <a:bodyPr>
            <a:normAutofit fontScale="92500" lnSpcReduction="20000"/>
          </a:bodyPr>
          <a:lstStyle/>
          <a:p>
            <a:endParaRPr lang="en-US" b="1" dirty="0"/>
          </a:p>
          <a:p>
            <a:r>
              <a:rPr lang="en-US" b="1" dirty="0"/>
              <a:t>"The problem is that both neurons and the complicated organic molecules in each neuron are pretty complex in their own right; their behavior depends in subtle ways on the specific inputs they are receiving from their environments."</a:t>
            </a:r>
            <a:br>
              <a:rPr lang="en-US" b="1" dirty="0"/>
            </a:br>
            <a:r>
              <a:rPr lang="en-US" dirty="0"/>
              <a:t>The Big Picture: On the Origins of Life, Meaning, and the Universe Itself" by Sean Carroll</a:t>
            </a:r>
          </a:p>
          <a:p>
            <a:endParaRPr lang="en-US" b="1" dirty="0"/>
          </a:p>
          <a:p>
            <a:r>
              <a:rPr lang="en-US" dirty="0"/>
              <a:t>the brain changes itself in response to input…this is how learning, and situational growth happens.</a:t>
            </a:r>
            <a:endParaRPr lang="en-US" b="1" dirty="0"/>
          </a:p>
        </p:txBody>
      </p:sp>
      <p:sp>
        <p:nvSpPr>
          <p:cNvPr id="5" name="Footer Placeholder 4">
            <a:extLst>
              <a:ext uri="{FF2B5EF4-FFF2-40B4-BE49-F238E27FC236}">
                <a16:creationId xmlns:a16="http://schemas.microsoft.com/office/drawing/2014/main" xmlns="" id="{534AB453-FFEA-4271-A8BC-D4B0B4598ED0}"/>
              </a:ext>
            </a:extLst>
          </p:cNvPr>
          <p:cNvSpPr>
            <a:spLocks noGrp="1"/>
          </p:cNvSpPr>
          <p:nvPr>
            <p:ph type="ftr" sz="quarter" idx="4294967295"/>
          </p:nvPr>
        </p:nvSpPr>
        <p:spPr>
          <a:xfrm>
            <a:off x="6248400" y="4772025"/>
            <a:ext cx="2895600" cy="274638"/>
          </a:xfrm>
        </p:spPr>
        <p:txBody>
          <a:bodyPr/>
          <a:lstStyle/>
          <a:p>
            <a:r>
              <a:rPr lang="en-US"/>
              <a:t>Title of presentation</a:t>
            </a:r>
          </a:p>
        </p:txBody>
      </p:sp>
      <p:sp>
        <p:nvSpPr>
          <p:cNvPr id="6" name="Slide Number Placeholder 5">
            <a:extLst>
              <a:ext uri="{FF2B5EF4-FFF2-40B4-BE49-F238E27FC236}">
                <a16:creationId xmlns:a16="http://schemas.microsoft.com/office/drawing/2014/main" xmlns="" id="{6FA32934-F4C3-4E31-BD47-34BE20D45E53}"/>
              </a:ext>
            </a:extLst>
          </p:cNvPr>
          <p:cNvSpPr>
            <a:spLocks noGrp="1"/>
          </p:cNvSpPr>
          <p:nvPr>
            <p:ph type="sldNum" sz="quarter" idx="4294967295"/>
          </p:nvPr>
        </p:nvSpPr>
        <p:spPr>
          <a:xfrm>
            <a:off x="8655050" y="4772025"/>
            <a:ext cx="488950" cy="274638"/>
          </a:xfrm>
        </p:spPr>
        <p:txBody>
          <a:bodyPr/>
          <a:lstStyle/>
          <a:p>
            <a:fld id="{C3C3236D-FB65-584A-8227-5A449D06E62A}" type="slidenum">
              <a:rPr lang="en-US" smtClean="0"/>
              <a:t>8</a:t>
            </a:fld>
            <a:endParaRPr lang="en-US"/>
          </a:p>
        </p:txBody>
      </p:sp>
    </p:spTree>
    <p:extLst>
      <p:ext uri="{BB962C8B-B14F-4D97-AF65-F5344CB8AC3E}">
        <p14:creationId xmlns:p14="http://schemas.microsoft.com/office/powerpoint/2010/main" val="370743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vert="horz" lIns="0" tIns="45720" rIns="0" bIns="0" rtlCol="0" anchor="ctr">
            <a:normAutofit/>
          </a:bodyPr>
          <a:lstStyle/>
          <a:p>
            <a:pPr eaLnBrk="1" hangingPunct="1"/>
            <a:r>
              <a:rPr lang="en-US" altLang="en-US" sz="1500" dirty="0"/>
              <a:t>Communication of Fear Non-Verbally Across Groups</a:t>
            </a:r>
          </a:p>
        </p:txBody>
      </p:sp>
      <p:sp>
        <p:nvSpPr>
          <p:cNvPr id="37891" name="Rectangle 3"/>
          <p:cNvSpPr>
            <a:spLocks noGrp="1"/>
          </p:cNvSpPr>
          <p:nvPr>
            <p:ph idx="4294967295"/>
          </p:nvPr>
        </p:nvSpPr>
        <p:spPr/>
        <p:txBody>
          <a:bodyPr/>
          <a:lstStyle/>
          <a:p>
            <a:pPr marL="204788" indent="-204788"/>
            <a:endParaRPr lang="en-US" altLang="en-US" dirty="0"/>
          </a:p>
          <a:p>
            <a:pPr marL="204788" indent="-204788"/>
            <a:r>
              <a:rPr lang="en-US" altLang="en-US" dirty="0"/>
              <a:t>"We are extremely sensitive to emotional body language, and we react to it without us being aware of it, this puts us in a position to act.”  </a:t>
            </a:r>
            <a:r>
              <a:rPr lang="en-US" altLang="en-US" sz="1350" dirty="0"/>
              <a:t>(Beatrice M.L. de </a:t>
            </a:r>
            <a:r>
              <a:rPr lang="en-US" altLang="en-US" sz="1350" dirty="0" err="1"/>
              <a:t>Gelder</a:t>
            </a:r>
            <a:r>
              <a:rPr lang="en-US" altLang="en-US" sz="1350" dirty="0"/>
              <a:t>, Harvard. 2008)</a:t>
            </a:r>
          </a:p>
        </p:txBody>
      </p:sp>
    </p:spTree>
    <p:extLst>
      <p:ext uri="{BB962C8B-B14F-4D97-AF65-F5344CB8AC3E}">
        <p14:creationId xmlns:p14="http://schemas.microsoft.com/office/powerpoint/2010/main" val="1063716946"/>
      </p:ext>
    </p:extLst>
  </p:cSld>
  <p:clrMapOvr>
    <a:masterClrMapping/>
  </p:clrMapOvr>
</p:sld>
</file>

<file path=ppt/theme/theme1.xml><?xml version="1.0" encoding="utf-8"?>
<a:theme xmlns:a="http://schemas.openxmlformats.org/drawingml/2006/main" name="Office Theme">
  <a:themeElements>
    <a:clrScheme name="Aangepast 1">
      <a:dk1>
        <a:srgbClr val="007AC3"/>
      </a:dk1>
      <a:lt1>
        <a:sysClr val="window" lastClr="FFFFFF"/>
      </a:lt1>
      <a:dk2>
        <a:srgbClr val="474747"/>
      </a:dk2>
      <a:lt2>
        <a:srgbClr val="FFFFFF"/>
      </a:lt2>
      <a:accent1>
        <a:srgbClr val="007AC3"/>
      </a:accent1>
      <a:accent2>
        <a:srgbClr val="A6D1EA"/>
      </a:accent2>
      <a:accent3>
        <a:srgbClr val="85BC20"/>
      </a:accent3>
      <a:accent4>
        <a:srgbClr val="C2DD90"/>
      </a:accent4>
      <a:accent5>
        <a:srgbClr val="009881"/>
      </a:accent5>
      <a:accent6>
        <a:srgbClr val="A6DBD3"/>
      </a:accent6>
      <a:hlink>
        <a:srgbClr val="474747"/>
      </a:hlink>
      <a:folHlink>
        <a:srgbClr val="4747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4994</TotalTime>
  <Words>1271</Words>
  <Application>Microsoft Office PowerPoint</Application>
  <PresentationFormat>On-screen Show (16:9)</PresentationFormat>
  <Paragraphs>174</Paragraphs>
  <Slides>36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SimSun</vt:lpstr>
      <vt:lpstr>Arial</vt:lpstr>
      <vt:lpstr>Bookman Old Style</vt:lpstr>
      <vt:lpstr>Calibri</vt:lpstr>
      <vt:lpstr>华文新魏</vt:lpstr>
      <vt:lpstr>Times New Roman</vt:lpstr>
      <vt:lpstr>Wingdings</vt:lpstr>
      <vt:lpstr>Office Theme</vt:lpstr>
      <vt:lpstr>BE HERE NOW! </vt:lpstr>
      <vt:lpstr>Review intersecting circles and Johari window</vt:lpstr>
      <vt:lpstr>Cultivating attention</vt:lpstr>
      <vt:lpstr>Really quickly think:</vt:lpstr>
      <vt:lpstr>PowerPoint Presentation</vt:lpstr>
      <vt:lpstr>PowerPoint Presentation</vt:lpstr>
      <vt:lpstr>This is how stress affects epigenetic switching</vt:lpstr>
      <vt:lpstr> Neuronal Activity is stimulated by internal states and external stimuli….</vt:lpstr>
      <vt:lpstr>Communication of Fear Non-Verbally Across Groups</vt:lpstr>
      <vt:lpstr>PowerPoint Presentation</vt:lpstr>
      <vt:lpstr>Mirror neurons and learning</vt:lpstr>
      <vt:lpstr>Mirroring</vt:lpstr>
      <vt:lpstr>PowerPoint Presentation</vt:lpstr>
      <vt:lpstr>Empathy - emotions</vt:lpstr>
      <vt:lpstr>PowerPoint Presentation</vt:lpstr>
      <vt:lpstr>Definition of Mindfulness</vt:lpstr>
      <vt:lpstr>What would you use mindfulness for?</vt:lpstr>
      <vt:lpstr>Executive function</vt:lpstr>
      <vt:lpstr>This concept and exercise of Mindfulness is…</vt:lpstr>
      <vt:lpstr>The process of mindful interactions ALWAYS:</vt:lpstr>
      <vt:lpstr>Three things necessary for engaging with diverse individuals</vt:lpstr>
      <vt:lpstr>BEING AWAKE AND AWARE! How do we wake up? </vt:lpstr>
      <vt:lpstr>Let’s try one</vt:lpstr>
      <vt:lpstr>Stress Management Benefits Using Mindfulness Techniques </vt:lpstr>
      <vt:lpstr>This is the basis of Psychoneuroimmunology</vt:lpstr>
      <vt:lpstr>Let’s do a quick body scan</vt:lpstr>
      <vt:lpstr>PowerPoint Presentation</vt:lpstr>
      <vt:lpstr>Into A Place of Serenity for a Moment</vt:lpstr>
      <vt:lpstr>PowerPoint Presentation</vt:lpstr>
      <vt:lpstr>Mindfulness and Professional Practice</vt:lpstr>
      <vt:lpstr>We all have something we do every day many times</vt:lpstr>
      <vt:lpstr>When you put it all together:</vt:lpstr>
      <vt:lpstr>What the research shows</vt:lpstr>
      <vt:lpstr></vt:lpstr>
      <vt:lpstr>PowerPoint Presentation</vt:lpstr>
      <vt:lpstr>Additional references slides containing the work of:</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Dethier / Wolters Kluwer</dc:creator>
  <cp:lastModifiedBy>kathleen quinn</cp:lastModifiedBy>
  <cp:revision>240</cp:revision>
  <cp:lastPrinted>2015-09-14T14:00:05Z</cp:lastPrinted>
  <dcterms:created xsi:type="dcterms:W3CDTF">2014-09-21T18:13:09Z</dcterms:created>
  <dcterms:modified xsi:type="dcterms:W3CDTF">2018-01-10T13:55:31Z</dcterms:modified>
</cp:coreProperties>
</file>